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43463" cy="42484675"/>
  <p:notesSz cx="6858000" cy="9144000"/>
  <p:custDataLst>
    <p:tags r:id="rId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3200" b="1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3200" b="1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3200" b="1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3200" b="1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382">
          <p15:clr>
            <a:srgbClr val="A4A3A4"/>
          </p15:clr>
        </p15:guide>
        <p15:guide id="2" pos="95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9CF5"/>
    <a:srgbClr val="FFFFFF"/>
    <a:srgbClr val="13B6F9"/>
    <a:srgbClr val="2F27D3"/>
    <a:srgbClr val="FFFF00"/>
    <a:srgbClr val="6660E2"/>
    <a:srgbClr val="2922B8"/>
    <a:srgbClr val="A4D76B"/>
    <a:srgbClr val="5C8E2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71" autoAdjust="0"/>
    <p:restoredTop sz="94349" autoAdjust="0"/>
  </p:normalViewPr>
  <p:slideViewPr>
    <p:cSldViewPr>
      <p:cViewPr varScale="1">
        <p:scale>
          <a:sx n="11" d="100"/>
          <a:sy n="11" d="100"/>
        </p:scale>
        <p:origin x="2592" y="307"/>
      </p:cViewPr>
      <p:guideLst>
        <p:guide orient="horz" pos="13382"/>
        <p:guide pos="952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538" y="13198475"/>
            <a:ext cx="25706387" cy="91059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37075" y="24074438"/>
            <a:ext cx="21169313" cy="1085691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D421FB-A27E-8706-8BE1-F928A29513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E73EE2-910D-6C42-01C6-7E2B45F10E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73A2C9-8AD0-B6FE-EFEC-B2277F3E97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06A4FC-E1E8-438F-BC3A-83B4A8D926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9024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B7559A5-D16F-2808-7E53-DB27B2BC19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BDB526-BE59-75FF-AE55-B912F27245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1E2C05-98F1-1F28-9C0F-D05CADF245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C7FEDD-8783-4B77-A649-440EA1F182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4363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26550" y="1701800"/>
            <a:ext cx="6804025" cy="36248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2888" y="1701800"/>
            <a:ext cx="20261262" cy="362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2F8D81-593B-F6D4-5221-944A7AC16D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801888-07B9-7C3B-B0DE-B4527C6589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E39991-6D62-309C-1C5E-126F5F18A4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4A7078-5B38-4A84-9BE8-3BA08F1422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5309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2EABD2-A58E-C7AE-DA81-A6DA09E3A6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28E6037-75DB-2CD7-7CAE-E6E1ECC78D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D1356D5-22BE-68F9-BD70-F8D0A425F8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236EB-648D-4639-8B2A-612B8ECB5F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178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27300238"/>
            <a:ext cx="25706387" cy="84375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9188" y="18007013"/>
            <a:ext cx="25706387" cy="92932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F6B08F4-4D4C-1ECA-114C-105AC65CAD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086728-901C-A42D-172E-9231ADA091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51B116-2384-57EB-C070-08E242F218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0D8886-BBE0-4020-A772-CFFBA90C22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7671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2888" y="9912350"/>
            <a:ext cx="13531850" cy="2803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97138" y="9912350"/>
            <a:ext cx="13533437" cy="2803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000A4D-215F-7D0F-913A-B348102B2E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0E74FC-50C1-3476-4613-06F20AAB52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4E87E0-45AE-2F14-7D44-F6F0736F5E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5EB02F-CC63-4D5E-9C51-8CF31BB554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465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888" y="9509125"/>
            <a:ext cx="13361987" cy="39639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888" y="13473113"/>
            <a:ext cx="13361987" cy="244776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63825" y="9509125"/>
            <a:ext cx="13366750" cy="39639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63825" y="13473113"/>
            <a:ext cx="13366750" cy="244776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4A5F351-2677-ACA7-7DFE-9264F82E75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5914360-5BB0-DD53-0017-A94E440474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7404A44-90BC-522B-5BD8-EFD1B58B50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D41C42-F1A5-439B-AF9E-AF0C06985C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9886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E2E7C35-CA8B-9A17-8435-724325F796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E05B4AC-4766-1504-CA19-69E49DF62B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FE8FB40-756A-15F7-712A-D9D476A397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E615C4-D65E-4CB3-920A-F9670203BE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0903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5D555B2-EF98-B666-E154-D6757BEB57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914D741-EC70-0041-86E4-DE6F085429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12FF5A4-21DE-CF5A-BF69-03C92B729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2DB994-F374-4D09-B920-3DE0774C8D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826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888" y="1692275"/>
            <a:ext cx="9948862" cy="71977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3700" y="1692275"/>
            <a:ext cx="16906875" cy="362585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888" y="8890000"/>
            <a:ext cx="9948862" cy="29060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90F8A0-1C8B-D435-A453-2D615DCD7F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5A835D-3B91-E33D-1BE3-866C06BE43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6F30EE-7AF2-E843-E94F-72E78F0FA1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41DF24-6A4F-411E-94FA-1F16FF6DF7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3295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7725" y="29738638"/>
            <a:ext cx="18146713" cy="35115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27725" y="3795713"/>
            <a:ext cx="18146713" cy="2549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o-R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27725" y="33250188"/>
            <a:ext cx="18146713" cy="49863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F22F9B-C83C-98BC-E9EF-9B38D3C24F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D730D7-FD27-E7F5-78E5-8055A56E07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40165F-5FC4-5A5D-6D85-0405F90628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04C791-7DAB-4E24-81F8-648B579CE7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107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E6EB23A-7B11-2B15-4F62-99A177E78C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12888" y="1701800"/>
            <a:ext cx="27217687" cy="708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8841" tIns="209420" rIns="418841" bIns="2094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E1CFC19-6B94-3B89-73E8-89B9BE84FC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12888" y="9912350"/>
            <a:ext cx="27217687" cy="280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8841" tIns="209420" rIns="418841" bIns="2094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F5E8350-C19A-2498-519E-3F03EE5A595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2888" y="38688963"/>
            <a:ext cx="7056437" cy="294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8841" tIns="209420" rIns="418841" bIns="2094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6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9510E1B-5B32-F118-216F-97A5ACDBFC3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33038" y="38688963"/>
            <a:ext cx="9577387" cy="294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8841" tIns="209420" rIns="418841" bIns="2094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6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AA3C3FD-4AFA-3E03-71CE-1A2B417C198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74138" y="38688963"/>
            <a:ext cx="7056437" cy="294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8841" tIns="209420" rIns="418841" bIns="2094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64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C7E32D4-969E-4394-A111-32F552A8E6C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87825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87825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2pPr>
      <a:lvl3pPr algn="ctr" defTabSz="4187825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3pPr>
      <a:lvl4pPr algn="ctr" defTabSz="4187825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4pPr>
      <a:lvl5pPr algn="ctr" defTabSz="4187825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5pPr>
      <a:lvl6pPr marL="457200" algn="ctr" defTabSz="4187825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6pPr>
      <a:lvl7pPr marL="914400" algn="ctr" defTabSz="4187825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7pPr>
      <a:lvl8pPr marL="1371600" algn="ctr" defTabSz="4187825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8pPr>
      <a:lvl9pPr marL="1828800" algn="ctr" defTabSz="4187825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9pPr>
    </p:titleStyle>
    <p:bodyStyle>
      <a:lvl1pPr marL="1570038" indent="-1570038" algn="l" defTabSz="4187825" rtl="0" eaLnBrk="0" fontAlgn="base" hangingPunct="0">
        <a:spcBef>
          <a:spcPct val="20000"/>
        </a:spcBef>
        <a:spcAft>
          <a:spcPct val="0"/>
        </a:spcAft>
        <a:buChar char="•"/>
        <a:defRPr sz="14700">
          <a:solidFill>
            <a:schemeClr val="tx1"/>
          </a:solidFill>
          <a:latin typeface="+mn-lt"/>
          <a:ea typeface="+mn-ea"/>
          <a:cs typeface="+mn-cs"/>
        </a:defRPr>
      </a:lvl1pPr>
      <a:lvl2pPr marL="3403600" indent="-1309688" algn="l" defTabSz="4187825" rtl="0" eaLnBrk="0" fontAlgn="base" hangingPunct="0">
        <a:spcBef>
          <a:spcPct val="20000"/>
        </a:spcBef>
        <a:spcAft>
          <a:spcPct val="0"/>
        </a:spcAft>
        <a:buChar char="–"/>
        <a:defRPr sz="12800">
          <a:solidFill>
            <a:schemeClr val="tx1"/>
          </a:solidFill>
          <a:latin typeface="+mn-lt"/>
        </a:defRPr>
      </a:lvl2pPr>
      <a:lvl3pPr marL="5235575" indent="-1047750" algn="l" defTabSz="4187825" rtl="0" eaLnBrk="0" fontAlgn="base" hangingPunct="0">
        <a:spcBef>
          <a:spcPct val="20000"/>
        </a:spcBef>
        <a:spcAft>
          <a:spcPct val="0"/>
        </a:spcAft>
        <a:buChar char="•"/>
        <a:defRPr sz="11000">
          <a:solidFill>
            <a:schemeClr val="tx1"/>
          </a:solidFill>
          <a:latin typeface="+mn-lt"/>
        </a:defRPr>
      </a:lvl3pPr>
      <a:lvl4pPr marL="7329488" indent="-1046163" algn="l" defTabSz="4187825" rtl="0" eaLnBrk="0" fontAlgn="base" hangingPunct="0">
        <a:spcBef>
          <a:spcPct val="20000"/>
        </a:spcBef>
        <a:spcAft>
          <a:spcPct val="0"/>
        </a:spcAft>
        <a:buChar char="–"/>
        <a:defRPr sz="9200">
          <a:solidFill>
            <a:schemeClr val="tx1"/>
          </a:solidFill>
          <a:latin typeface="+mn-lt"/>
        </a:defRPr>
      </a:lvl4pPr>
      <a:lvl5pPr marL="9423400" indent="-1046163" algn="l" defTabSz="4187825" rtl="0" eaLnBrk="0" fontAlgn="base" hangingPunct="0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5pPr>
      <a:lvl6pPr marL="9880600" indent="-1046163" algn="l" defTabSz="4187825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6pPr>
      <a:lvl7pPr marL="10337800" indent="-1046163" algn="l" defTabSz="4187825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7pPr>
      <a:lvl8pPr marL="10795000" indent="-1046163" algn="l" defTabSz="4187825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8pPr>
      <a:lvl9pPr marL="11252200" indent="-1046163" algn="l" defTabSz="4187825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33">
            <a:extLst>
              <a:ext uri="{FF2B5EF4-FFF2-40B4-BE49-F238E27FC236}">
                <a16:creationId xmlns:a16="http://schemas.microsoft.com/office/drawing/2014/main" id="{50B7C3AD-F289-554A-C176-7F989A891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932" y="6195030"/>
            <a:ext cx="9982200" cy="3857466"/>
          </a:xfrm>
          <a:prstGeom prst="rect">
            <a:avLst/>
          </a:prstGeom>
          <a:noFill/>
          <a:ln w="9525">
            <a:solidFill>
              <a:schemeClr val="accent1"/>
            </a:solidFill>
            <a:prstDash val="dash"/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ro-RO" altLang="en-US" sz="4400" dirty="0">
              <a:solidFill>
                <a:schemeClr val="tx1"/>
              </a:solidFill>
              <a:latin typeface="Aptos" panose="020B0004020202020204" pitchFamily="34" charset="0"/>
            </a:endParaRPr>
          </a:p>
          <a:p>
            <a:pPr eaLnBrk="1" hangingPunct="1">
              <a:defRPr/>
            </a:pPr>
            <a:r>
              <a:rPr lang="ro-RO" altLang="en-US" sz="5400" dirty="0">
                <a:solidFill>
                  <a:srgbClr val="0B9CF5"/>
                </a:solidFill>
                <a:latin typeface="Aptos" panose="020B0004020202020204" pitchFamily="34" charset="0"/>
              </a:rPr>
              <a:t>Author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ro-RO" altLang="en-US" sz="4000" baseline="30000" dirty="0">
                <a:solidFill>
                  <a:schemeClr val="tx1"/>
                </a:solidFill>
                <a:latin typeface="Aptos" panose="020B0004020202020204" pitchFamily="34" charset="0"/>
              </a:rPr>
              <a:t>Affiliation</a:t>
            </a:r>
          </a:p>
          <a:p>
            <a:pPr eaLnBrk="1" hangingPunct="1">
              <a:defRPr/>
            </a:pPr>
            <a:r>
              <a:rPr lang="ro-RO" altLang="en-US" sz="5400" dirty="0">
                <a:solidFill>
                  <a:srgbClr val="0B9CF5"/>
                </a:solidFill>
                <a:latin typeface="Aptos" panose="020B0004020202020204" pitchFamily="34" charset="0"/>
              </a:rPr>
              <a:t>Author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ro-RO" altLang="en-US" sz="4000" baseline="30000" dirty="0">
                <a:solidFill>
                  <a:schemeClr val="tx1"/>
                </a:solidFill>
                <a:latin typeface="Aptos" panose="020B0004020202020204" pitchFamily="34" charset="0"/>
              </a:rPr>
              <a:t>Affiliation</a:t>
            </a:r>
          </a:p>
          <a:p>
            <a:pPr eaLnBrk="1" hangingPunct="1">
              <a:defRPr/>
            </a:pPr>
            <a:endParaRPr lang="ro-RO" altLang="en-US" sz="4400" baseline="30000" dirty="0">
              <a:solidFill>
                <a:schemeClr val="tx1"/>
              </a:solidFill>
              <a:latin typeface="Aptos" panose="020B0004020202020204" pitchFamily="34" charset="0"/>
            </a:endParaRPr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C5976C4D-58FF-89AD-6D9E-68DE58840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531" y="11412537"/>
            <a:ext cx="409945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3967163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967163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967163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967163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967163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o-RO" altLang="en-US" sz="5400" dirty="0">
                <a:latin typeface="Aptos" panose="020B0004020202020204" pitchFamily="34" charset="0"/>
              </a:rPr>
              <a:t>Introduction</a:t>
            </a:r>
            <a:endParaRPr lang="en-GB" altLang="en-US" sz="5400" dirty="0">
              <a:latin typeface="Aptos" panose="020B0004020202020204" pitchFamily="34" charset="0"/>
            </a:endParaRP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AD36BC1B-322E-8149-DA91-010D9AB85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531" y="13088937"/>
            <a:ext cx="132588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o-RO" altLang="en-US" b="0" dirty="0">
                <a:solidFill>
                  <a:schemeClr val="tx1"/>
                </a:solidFill>
                <a:latin typeface="Aptos" panose="020B0004020202020204" pitchFamily="34" charset="0"/>
              </a:rPr>
              <a:t>Guide: </a:t>
            </a:r>
            <a:r>
              <a:rPr lang="en-US" altLang="en-US" b="0" dirty="0">
                <a:solidFill>
                  <a:schemeClr val="tx1"/>
                </a:solidFill>
                <a:latin typeface="Aptos" panose="020B0004020202020204" pitchFamily="34" charset="0"/>
              </a:rPr>
              <a:t>Brief context and motivation for the research or presentation.</a:t>
            </a:r>
            <a:r>
              <a:rPr lang="ro-RO" altLang="en-US" b="0" dirty="0">
                <a:solidFill>
                  <a:schemeClr val="tx1"/>
                </a:solidFill>
                <a:latin typeface="Aptos" panose="020B0004020202020204" pitchFamily="34" charset="0"/>
              </a:rPr>
              <a:t> </a:t>
            </a:r>
            <a:r>
              <a:rPr lang="en-US" altLang="en-US" b="0" dirty="0">
                <a:solidFill>
                  <a:schemeClr val="tx1"/>
                </a:solidFill>
                <a:latin typeface="Aptos" panose="020B0004020202020204" pitchFamily="34" charset="0"/>
              </a:rPr>
              <a:t>Highlight the problem statement and objectives.</a:t>
            </a:r>
            <a:endParaRPr lang="ro-RO" altLang="en-US" b="0" dirty="0">
              <a:solidFill>
                <a:schemeClr val="tx1"/>
              </a:solidFill>
              <a:latin typeface="Aptos" panose="020B0004020202020204" pitchFamily="34" charset="0"/>
            </a:endParaRPr>
          </a:p>
        </p:txBody>
      </p:sp>
      <p:pic>
        <p:nvPicPr>
          <p:cNvPr id="2075" name="Picture 8">
            <a:extLst>
              <a:ext uri="{FF2B5EF4-FFF2-40B4-BE49-F238E27FC236}">
                <a16:creationId xmlns:a16="http://schemas.microsoft.com/office/drawing/2014/main" id="{0398689F-C511-94DB-87E1-2224CAD9E6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931" y="32979120"/>
            <a:ext cx="6358224" cy="3731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6" name="Picture 9">
            <a:extLst>
              <a:ext uri="{FF2B5EF4-FFF2-40B4-BE49-F238E27FC236}">
                <a16:creationId xmlns:a16="http://schemas.microsoft.com/office/drawing/2014/main" id="{16A8C991-94BE-498A-FD4C-8B4B04EA97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7530" y="32977138"/>
            <a:ext cx="6266636" cy="370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DBCFEA1-2693-DE9E-30E0-112133C2A1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85" y="-93663"/>
            <a:ext cx="30243463" cy="57153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495D2BE-4651-0433-4B0A-3F1B78E90A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8979642"/>
            <a:ext cx="30243464" cy="3475848"/>
          </a:xfrm>
          <a:prstGeom prst="rect">
            <a:avLst/>
          </a:prstGeom>
        </p:spPr>
      </p:pic>
      <p:sp>
        <p:nvSpPr>
          <p:cNvPr id="11" name="Rectangle 233">
            <a:extLst>
              <a:ext uri="{FF2B5EF4-FFF2-40B4-BE49-F238E27FC236}">
                <a16:creationId xmlns:a16="http://schemas.microsoft.com/office/drawing/2014/main" id="{1410A0E9-6149-AAA0-45CC-398639709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16531" y="6154737"/>
            <a:ext cx="17297400" cy="3908762"/>
          </a:xfrm>
          <a:prstGeom prst="rect">
            <a:avLst/>
          </a:prstGeom>
          <a:noFill/>
          <a:ln w="9525">
            <a:solidFill>
              <a:schemeClr val="accent1"/>
            </a:solidFill>
            <a:prstDash val="dash"/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lang="ro-RO" altLang="en-US" sz="8000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ro-RO" altLang="en-US" sz="9600" dirty="0">
                <a:solidFill>
                  <a:schemeClr val="tx1"/>
                </a:solidFill>
                <a:latin typeface="Aptos" panose="020B0004020202020204" pitchFamily="34" charset="0"/>
              </a:rPr>
              <a:t>TITLE</a:t>
            </a:r>
            <a:r>
              <a:rPr lang="en-GB" altLang="en-US" sz="8000" dirty="0">
                <a:solidFill>
                  <a:schemeClr val="tx1"/>
                </a:solidFill>
              </a:rPr>
              <a:t>  </a:t>
            </a:r>
            <a:endParaRPr lang="ro-RO" altLang="en-US" sz="8000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ro-RO" altLang="en-US" sz="36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en-US" altLang="en-US" sz="3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" name="Rectangle 233">
            <a:extLst>
              <a:ext uri="{FF2B5EF4-FFF2-40B4-BE49-F238E27FC236}">
                <a16:creationId xmlns:a16="http://schemas.microsoft.com/office/drawing/2014/main" id="{46AF4E23-0D3F-17D7-6E85-1814411E9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731" y="12525503"/>
            <a:ext cx="13030200" cy="307777"/>
          </a:xfrm>
          <a:prstGeom prst="rect">
            <a:avLst/>
          </a:prstGeom>
          <a:solidFill>
            <a:srgbClr val="0B9CF5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tr-TR" altLang="en-US" sz="1400" baseline="30000" dirty="0">
                <a:solidFill>
                  <a:schemeClr val="tx1"/>
                </a:solidFill>
              </a:rPr>
              <a:t> </a:t>
            </a:r>
            <a:endParaRPr lang="ro-RO" altLang="en-US" sz="1400" dirty="0">
              <a:solidFill>
                <a:schemeClr val="tx1"/>
              </a:solidFill>
            </a:endParaRPr>
          </a:p>
        </p:txBody>
      </p:sp>
      <p:sp>
        <p:nvSpPr>
          <p:cNvPr id="22" name="Rectangle 7">
            <a:extLst>
              <a:ext uri="{FF2B5EF4-FFF2-40B4-BE49-F238E27FC236}">
                <a16:creationId xmlns:a16="http://schemas.microsoft.com/office/drawing/2014/main" id="{2A36C752-F2E4-A27B-6EFD-E2D86CF08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931" y="18727737"/>
            <a:ext cx="623484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3967163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967163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967163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967163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967163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o-RO" altLang="en-US" sz="5400" dirty="0">
                <a:latin typeface="Aptos" panose="020B0004020202020204" pitchFamily="34" charset="0"/>
              </a:rPr>
              <a:t>Methods/Approach</a:t>
            </a:r>
            <a:endParaRPr lang="en-GB" altLang="en-US" sz="5400" dirty="0">
              <a:latin typeface="Aptos" panose="020B0004020202020204" pitchFamily="34" charset="0"/>
            </a:endParaRPr>
          </a:p>
        </p:txBody>
      </p:sp>
      <p:sp>
        <p:nvSpPr>
          <p:cNvPr id="23" name="Rectangle 5">
            <a:extLst>
              <a:ext uri="{FF2B5EF4-FFF2-40B4-BE49-F238E27FC236}">
                <a16:creationId xmlns:a16="http://schemas.microsoft.com/office/drawing/2014/main" id="{EDCA99DA-AEFB-2B00-FB3A-E14D415D0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931" y="20404137"/>
            <a:ext cx="13258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o-RO" altLang="en-US" b="0" dirty="0">
                <a:solidFill>
                  <a:schemeClr val="tx1"/>
                </a:solidFill>
                <a:latin typeface="Aptos" panose="020B0004020202020204" pitchFamily="34" charset="0"/>
              </a:rPr>
              <a:t>Guide: </a:t>
            </a:r>
            <a:r>
              <a:rPr lang="en-US" altLang="en-US" b="0" dirty="0">
                <a:solidFill>
                  <a:schemeClr val="tx1"/>
                </a:solidFill>
                <a:latin typeface="Aptos" panose="020B0004020202020204" pitchFamily="34" charset="0"/>
              </a:rPr>
              <a:t>Summarise the methodology or approach used in your research, project, or initiative.</a:t>
            </a:r>
            <a:r>
              <a:rPr lang="ro-RO" altLang="en-US" b="0" dirty="0">
                <a:solidFill>
                  <a:schemeClr val="tx1"/>
                </a:solidFill>
                <a:latin typeface="Aptos" panose="020B0004020202020204" pitchFamily="34" charset="0"/>
              </a:rPr>
              <a:t> </a:t>
            </a:r>
            <a:r>
              <a:rPr lang="en-US" altLang="en-US" b="0" dirty="0">
                <a:solidFill>
                  <a:schemeClr val="tx1"/>
                </a:solidFill>
                <a:latin typeface="Aptos" panose="020B0004020202020204" pitchFamily="34" charset="0"/>
              </a:rPr>
              <a:t>Include visuals like flowcharts, diagrams, or images to make it engaging.</a:t>
            </a:r>
            <a:endParaRPr lang="ro-RO" altLang="en-US" b="0" dirty="0">
              <a:solidFill>
                <a:schemeClr val="tx1"/>
              </a:solidFill>
              <a:latin typeface="Aptos" panose="020B0004020202020204" pitchFamily="34" charset="0"/>
            </a:endParaRPr>
          </a:p>
        </p:txBody>
      </p:sp>
      <p:sp>
        <p:nvSpPr>
          <p:cNvPr id="24" name="Rectangle 233">
            <a:extLst>
              <a:ext uri="{FF2B5EF4-FFF2-40B4-BE49-F238E27FC236}">
                <a16:creationId xmlns:a16="http://schemas.microsoft.com/office/drawing/2014/main" id="{5007671F-D005-40AA-E8D9-1385B12DE9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131" y="19840703"/>
            <a:ext cx="13030200" cy="307777"/>
          </a:xfrm>
          <a:prstGeom prst="rect">
            <a:avLst/>
          </a:prstGeom>
          <a:solidFill>
            <a:srgbClr val="0B9CF5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tr-TR" altLang="en-US" sz="1400" baseline="30000" dirty="0">
                <a:solidFill>
                  <a:schemeClr val="tx1"/>
                </a:solidFill>
              </a:rPr>
              <a:t> </a:t>
            </a:r>
            <a:endParaRPr lang="ro-RO" altLang="en-US" sz="1400" dirty="0">
              <a:solidFill>
                <a:schemeClr val="tx1"/>
              </a:solidFill>
            </a:endParaRPr>
          </a:p>
        </p:txBody>
      </p:sp>
      <p:sp>
        <p:nvSpPr>
          <p:cNvPr id="25" name="Rectangle 7">
            <a:extLst>
              <a:ext uri="{FF2B5EF4-FFF2-40B4-BE49-F238E27FC236}">
                <a16:creationId xmlns:a16="http://schemas.microsoft.com/office/drawing/2014/main" id="{0A4A35C8-F55A-81FE-8B4B-7388A6082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130" y="26804938"/>
            <a:ext cx="257692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3967163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967163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967163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967163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967163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o-RO" altLang="en-US" sz="5400" dirty="0">
                <a:latin typeface="Aptos" panose="020B0004020202020204" pitchFamily="34" charset="0"/>
              </a:rPr>
              <a:t>Results</a:t>
            </a:r>
            <a:endParaRPr lang="en-GB" altLang="en-US" sz="5400" dirty="0">
              <a:latin typeface="Aptos" panose="020B0004020202020204" pitchFamily="34" charset="0"/>
            </a:endParaRP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D5F98ABB-D625-1620-181C-F87FADDA2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130" y="28481338"/>
            <a:ext cx="132588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o-RO" altLang="en-US" b="0" dirty="0">
                <a:solidFill>
                  <a:schemeClr val="tx1"/>
                </a:solidFill>
                <a:latin typeface="Aptos" panose="020B0004020202020204" pitchFamily="34" charset="0"/>
              </a:rPr>
              <a:t>Guide: </a:t>
            </a:r>
            <a:r>
              <a:rPr lang="en-US" altLang="en-US" b="0" dirty="0">
                <a:solidFill>
                  <a:schemeClr val="tx1"/>
                </a:solidFill>
                <a:latin typeface="Aptos" panose="020B0004020202020204" pitchFamily="34" charset="0"/>
              </a:rPr>
              <a:t>Present the key findings using charts, graphs, or bullet points.</a:t>
            </a:r>
            <a:r>
              <a:rPr lang="ro-RO" altLang="en-US" b="0" dirty="0">
                <a:solidFill>
                  <a:schemeClr val="tx1"/>
                </a:solidFill>
                <a:latin typeface="Aptos" panose="020B0004020202020204" pitchFamily="34" charset="0"/>
              </a:rPr>
              <a:t> </a:t>
            </a:r>
            <a:r>
              <a:rPr lang="en-US" altLang="en-US" b="0" dirty="0">
                <a:solidFill>
                  <a:schemeClr val="tx1"/>
                </a:solidFill>
                <a:latin typeface="Aptos" panose="020B0004020202020204" pitchFamily="34" charset="0"/>
              </a:rPr>
              <a:t>Make sure the visuals are clear and labelled.</a:t>
            </a:r>
            <a:endParaRPr lang="ro-RO" altLang="en-US" b="0" dirty="0">
              <a:solidFill>
                <a:schemeClr val="tx1"/>
              </a:solidFill>
              <a:latin typeface="Aptos" panose="020B0004020202020204" pitchFamily="34" charset="0"/>
            </a:endParaRPr>
          </a:p>
        </p:txBody>
      </p:sp>
      <p:sp>
        <p:nvSpPr>
          <p:cNvPr id="27" name="Rectangle 233">
            <a:extLst>
              <a:ext uri="{FF2B5EF4-FFF2-40B4-BE49-F238E27FC236}">
                <a16:creationId xmlns:a16="http://schemas.microsoft.com/office/drawing/2014/main" id="{FA088188-8106-284F-AE05-C4D64BCBF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3330" y="27917904"/>
            <a:ext cx="13030200" cy="307777"/>
          </a:xfrm>
          <a:prstGeom prst="rect">
            <a:avLst/>
          </a:prstGeom>
          <a:solidFill>
            <a:srgbClr val="0B9CF5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tr-TR" altLang="en-US" sz="1400" baseline="30000" dirty="0">
                <a:solidFill>
                  <a:schemeClr val="tx1"/>
                </a:solidFill>
              </a:rPr>
              <a:t> </a:t>
            </a:r>
            <a:endParaRPr lang="ro-RO" altLang="en-US" sz="1400" dirty="0">
              <a:solidFill>
                <a:schemeClr val="tx1"/>
              </a:solidFill>
            </a:endParaRPr>
          </a:p>
        </p:txBody>
      </p:sp>
      <p:sp>
        <p:nvSpPr>
          <p:cNvPr id="31" name="Rectangle 7">
            <a:extLst>
              <a:ext uri="{FF2B5EF4-FFF2-40B4-BE49-F238E27FC236}">
                <a16:creationId xmlns:a16="http://schemas.microsoft.com/office/drawing/2014/main" id="{523B58CA-279B-7C66-5B8B-B5B6AA3AA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31331" y="11336337"/>
            <a:ext cx="369844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3967163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967163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967163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967163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967163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o-RO" altLang="en-US" sz="5400" dirty="0">
                <a:latin typeface="Aptos" panose="020B0004020202020204" pitchFamily="34" charset="0"/>
              </a:rPr>
              <a:t>Discussion</a:t>
            </a:r>
            <a:endParaRPr lang="en-GB" altLang="en-US" sz="5400" dirty="0">
              <a:latin typeface="Aptos" panose="020B0004020202020204" pitchFamily="34" charset="0"/>
            </a:endParaRPr>
          </a:p>
        </p:txBody>
      </p:sp>
      <p:sp>
        <p:nvSpPr>
          <p:cNvPr id="32" name="Rectangle 5">
            <a:extLst>
              <a:ext uri="{FF2B5EF4-FFF2-40B4-BE49-F238E27FC236}">
                <a16:creationId xmlns:a16="http://schemas.microsoft.com/office/drawing/2014/main" id="{90A288BF-303D-1F8C-1980-67183CDFF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31331" y="13012737"/>
            <a:ext cx="132588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o-RO" altLang="en-US" b="0" dirty="0">
                <a:solidFill>
                  <a:schemeClr val="tx1"/>
                </a:solidFill>
                <a:latin typeface="Aptos" panose="020B0004020202020204" pitchFamily="34" charset="0"/>
              </a:rPr>
              <a:t>Guide: </a:t>
            </a:r>
            <a:r>
              <a:rPr lang="en-US" altLang="en-US" b="0" dirty="0">
                <a:solidFill>
                  <a:schemeClr val="tx1"/>
                </a:solidFill>
                <a:latin typeface="Aptos" panose="020B0004020202020204" pitchFamily="34" charset="0"/>
              </a:rPr>
              <a:t>Interpret the findings and relate them to the broader context.</a:t>
            </a:r>
            <a:r>
              <a:rPr lang="ro-RO" altLang="en-US" b="0" dirty="0">
                <a:solidFill>
                  <a:schemeClr val="tx1"/>
                </a:solidFill>
                <a:latin typeface="Aptos" panose="020B0004020202020204" pitchFamily="34" charset="0"/>
              </a:rPr>
              <a:t> </a:t>
            </a:r>
            <a:r>
              <a:rPr lang="en-US" altLang="en-US" b="0" dirty="0">
                <a:solidFill>
                  <a:schemeClr val="tx1"/>
                </a:solidFill>
                <a:latin typeface="Aptos" panose="020B0004020202020204" pitchFamily="34" charset="0"/>
              </a:rPr>
              <a:t>Highlight the significance and potential impact of the work.</a:t>
            </a:r>
            <a:endParaRPr lang="ro-RO" altLang="en-US" b="0" dirty="0">
              <a:solidFill>
                <a:schemeClr val="tx1"/>
              </a:solidFill>
              <a:latin typeface="Aptos" panose="020B0004020202020204" pitchFamily="34" charset="0"/>
            </a:endParaRPr>
          </a:p>
        </p:txBody>
      </p:sp>
      <p:sp>
        <p:nvSpPr>
          <p:cNvPr id="33" name="Rectangle 233">
            <a:extLst>
              <a:ext uri="{FF2B5EF4-FFF2-40B4-BE49-F238E27FC236}">
                <a16:creationId xmlns:a16="http://schemas.microsoft.com/office/drawing/2014/main" id="{71594BE1-73EA-AC4A-3EE1-CAB46E397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07531" y="12449303"/>
            <a:ext cx="13030200" cy="307777"/>
          </a:xfrm>
          <a:prstGeom prst="rect">
            <a:avLst/>
          </a:prstGeom>
          <a:solidFill>
            <a:srgbClr val="0B9CF5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tr-TR" altLang="en-US" sz="1400" baseline="30000" dirty="0">
                <a:solidFill>
                  <a:schemeClr val="tx1"/>
                </a:solidFill>
              </a:rPr>
              <a:t> </a:t>
            </a:r>
            <a:endParaRPr lang="ro-RO" altLang="en-US" sz="1400" dirty="0">
              <a:solidFill>
                <a:schemeClr val="tx1"/>
              </a:solidFill>
            </a:endParaRP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5FF7B321-75FB-6B1E-D221-9976BCE6A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3731" y="24203719"/>
            <a:ext cx="380104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3967163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967163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967163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967163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967163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o-RO" altLang="en-US" sz="5400" dirty="0">
                <a:latin typeface="Aptos" panose="020B0004020202020204" pitchFamily="34" charset="0"/>
              </a:rPr>
              <a:t>Conclusion</a:t>
            </a:r>
            <a:endParaRPr lang="en-GB" altLang="en-US" sz="5400" dirty="0">
              <a:latin typeface="Aptos" panose="020B0004020202020204" pitchFamily="34" charset="0"/>
            </a:endParaRPr>
          </a:p>
        </p:txBody>
      </p:sp>
      <p:sp>
        <p:nvSpPr>
          <p:cNvPr id="35" name="Rectangle 5">
            <a:extLst>
              <a:ext uri="{FF2B5EF4-FFF2-40B4-BE49-F238E27FC236}">
                <a16:creationId xmlns:a16="http://schemas.microsoft.com/office/drawing/2014/main" id="{012248DD-3541-2D4C-2361-7A7CEF1F05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3731" y="25880119"/>
            <a:ext cx="132588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o-RO" altLang="en-US" b="0" dirty="0">
                <a:solidFill>
                  <a:schemeClr val="tx1"/>
                </a:solidFill>
                <a:latin typeface="Aptos" panose="020B0004020202020204" pitchFamily="34" charset="0"/>
              </a:rPr>
              <a:t>Guide: </a:t>
            </a:r>
            <a:r>
              <a:rPr lang="en-US" altLang="en-US" b="0" dirty="0">
                <a:solidFill>
                  <a:schemeClr val="tx1"/>
                </a:solidFill>
                <a:latin typeface="Aptos" panose="020B0004020202020204" pitchFamily="34" charset="0"/>
              </a:rPr>
              <a:t>Summarise the main outcomes or recommendations.</a:t>
            </a:r>
            <a:r>
              <a:rPr lang="ro-RO" altLang="en-US" b="0" dirty="0">
                <a:solidFill>
                  <a:schemeClr val="tx1"/>
                </a:solidFill>
                <a:latin typeface="Aptos" panose="020B0004020202020204" pitchFamily="34" charset="0"/>
              </a:rPr>
              <a:t> </a:t>
            </a:r>
            <a:r>
              <a:rPr lang="en-US" altLang="en-US" b="0" dirty="0">
                <a:solidFill>
                  <a:schemeClr val="tx1"/>
                </a:solidFill>
                <a:latin typeface="Aptos" panose="020B0004020202020204" pitchFamily="34" charset="0"/>
              </a:rPr>
              <a:t>Briefly outline future directions or implications.</a:t>
            </a:r>
            <a:endParaRPr lang="ro-RO" altLang="en-US" b="0" dirty="0">
              <a:solidFill>
                <a:schemeClr val="tx1"/>
              </a:solidFill>
              <a:latin typeface="Aptos" panose="020B0004020202020204" pitchFamily="34" charset="0"/>
            </a:endParaRPr>
          </a:p>
        </p:txBody>
      </p:sp>
      <p:sp>
        <p:nvSpPr>
          <p:cNvPr id="36" name="Rectangle 233">
            <a:extLst>
              <a:ext uri="{FF2B5EF4-FFF2-40B4-BE49-F238E27FC236}">
                <a16:creationId xmlns:a16="http://schemas.microsoft.com/office/drawing/2014/main" id="{F5F00A38-5CE2-F9AC-63A0-6EFBC28DB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59931" y="25316685"/>
            <a:ext cx="13030200" cy="307777"/>
          </a:xfrm>
          <a:prstGeom prst="rect">
            <a:avLst/>
          </a:prstGeom>
          <a:solidFill>
            <a:srgbClr val="0B9CF5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tr-TR" altLang="en-US" sz="1400" baseline="30000" dirty="0">
                <a:solidFill>
                  <a:schemeClr val="tx1"/>
                </a:solidFill>
              </a:rPr>
              <a:t> </a:t>
            </a:r>
            <a:endParaRPr lang="ro-RO" altLang="en-US" sz="1400" dirty="0">
              <a:solidFill>
                <a:schemeClr val="tx1"/>
              </a:solidFill>
            </a:endParaRPr>
          </a:p>
        </p:txBody>
      </p:sp>
      <p:sp>
        <p:nvSpPr>
          <p:cNvPr id="37" name="Rectangle 7">
            <a:extLst>
              <a:ext uri="{FF2B5EF4-FFF2-40B4-BE49-F238E27FC236}">
                <a16:creationId xmlns:a16="http://schemas.microsoft.com/office/drawing/2014/main" id="{75856503-B34C-8DA1-0A7F-9386FC97A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07531" y="31300737"/>
            <a:ext cx="641374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3967163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967163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967163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967163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967163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o-RO" altLang="en-US" sz="5400" dirty="0">
                <a:latin typeface="Aptos" panose="020B0004020202020204" pitchFamily="34" charset="0"/>
              </a:rPr>
              <a:t>Acknowledgements</a:t>
            </a:r>
            <a:endParaRPr lang="en-GB" altLang="en-US" sz="5400" dirty="0">
              <a:latin typeface="Aptos" panose="020B0004020202020204" pitchFamily="34" charset="0"/>
            </a:endParaRPr>
          </a:p>
        </p:txBody>
      </p:sp>
      <p:sp>
        <p:nvSpPr>
          <p:cNvPr id="38" name="Rectangle 5">
            <a:extLst>
              <a:ext uri="{FF2B5EF4-FFF2-40B4-BE49-F238E27FC236}">
                <a16:creationId xmlns:a16="http://schemas.microsoft.com/office/drawing/2014/main" id="{16597542-1814-5F42-7588-735CA4980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07531" y="32977137"/>
            <a:ext cx="132588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o-RO" altLang="en-US" b="0" dirty="0">
                <a:solidFill>
                  <a:schemeClr val="tx1"/>
                </a:solidFill>
                <a:latin typeface="Aptos" panose="020B0004020202020204" pitchFamily="34" charset="0"/>
              </a:rPr>
              <a:t>Guide: </a:t>
            </a:r>
            <a:r>
              <a:rPr lang="en-US" altLang="en-US" b="0" dirty="0">
                <a:solidFill>
                  <a:schemeClr val="tx1"/>
                </a:solidFill>
                <a:latin typeface="Aptos" panose="020B0004020202020204" pitchFamily="34" charset="0"/>
              </a:rPr>
              <a:t>Thank funding agencies, collaborators, or institutions.</a:t>
            </a:r>
            <a:r>
              <a:rPr lang="ro-RO" altLang="en-US" b="0" dirty="0">
                <a:solidFill>
                  <a:schemeClr val="tx1"/>
                </a:solidFill>
                <a:latin typeface="Aptos" panose="020B0004020202020204" pitchFamily="34" charset="0"/>
              </a:rPr>
              <a:t> </a:t>
            </a:r>
            <a:r>
              <a:rPr lang="en-US" altLang="en-US" b="0" dirty="0">
                <a:solidFill>
                  <a:schemeClr val="tx1"/>
                </a:solidFill>
                <a:latin typeface="Aptos" panose="020B0004020202020204" pitchFamily="34" charset="0"/>
              </a:rPr>
              <a:t>Use logos for sponsors or affiliations where applicable.</a:t>
            </a:r>
            <a:endParaRPr lang="ro-RO" altLang="en-US" b="0" dirty="0">
              <a:solidFill>
                <a:schemeClr val="tx1"/>
              </a:solidFill>
              <a:latin typeface="Aptos" panose="020B0004020202020204" pitchFamily="34" charset="0"/>
            </a:endParaRPr>
          </a:p>
        </p:txBody>
      </p:sp>
      <p:sp>
        <p:nvSpPr>
          <p:cNvPr id="39" name="Rectangle 233">
            <a:extLst>
              <a:ext uri="{FF2B5EF4-FFF2-40B4-BE49-F238E27FC236}">
                <a16:creationId xmlns:a16="http://schemas.microsoft.com/office/drawing/2014/main" id="{D3117FD2-B9F2-0A1A-DD6A-A0EDB5F915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3731" y="32413703"/>
            <a:ext cx="13030200" cy="307777"/>
          </a:xfrm>
          <a:prstGeom prst="rect">
            <a:avLst/>
          </a:prstGeom>
          <a:solidFill>
            <a:srgbClr val="0B9CF5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tr-TR" altLang="en-US" sz="1400" baseline="30000" dirty="0">
                <a:solidFill>
                  <a:schemeClr val="tx1"/>
                </a:solidFill>
              </a:rPr>
              <a:t> </a:t>
            </a:r>
            <a:endParaRPr lang="ro-RO" altLang="en-US" sz="1400" dirty="0">
              <a:solidFill>
                <a:schemeClr val="tx1"/>
              </a:solidFill>
            </a:endParaRPr>
          </a:p>
        </p:txBody>
      </p:sp>
      <p:sp>
        <p:nvSpPr>
          <p:cNvPr id="40" name="Rectangle 7">
            <a:extLst>
              <a:ext uri="{FF2B5EF4-FFF2-40B4-BE49-F238E27FC236}">
                <a16:creationId xmlns:a16="http://schemas.microsoft.com/office/drawing/2014/main" id="{5F639D54-40AC-AE4C-131D-59BFB03EB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31331" y="34577337"/>
            <a:ext cx="377507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3967163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967163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967163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967163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967163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9671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o-RO" altLang="en-US" sz="5400" dirty="0">
                <a:latin typeface="Aptos" panose="020B0004020202020204" pitchFamily="34" charset="0"/>
              </a:rPr>
              <a:t>References</a:t>
            </a:r>
            <a:endParaRPr lang="en-GB" altLang="en-US" sz="5400" dirty="0">
              <a:latin typeface="Aptos" panose="020B0004020202020204" pitchFamily="34" charset="0"/>
            </a:endParaRPr>
          </a:p>
        </p:txBody>
      </p:sp>
      <p:sp>
        <p:nvSpPr>
          <p:cNvPr id="41" name="Rectangle 5">
            <a:extLst>
              <a:ext uri="{FF2B5EF4-FFF2-40B4-BE49-F238E27FC236}">
                <a16:creationId xmlns:a16="http://schemas.microsoft.com/office/drawing/2014/main" id="{4AD73921-7B1A-CF65-B6C8-808372966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31331" y="36253737"/>
            <a:ext cx="13258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o-RO" altLang="en-US" b="0" dirty="0">
                <a:solidFill>
                  <a:schemeClr val="tx1"/>
                </a:solidFill>
                <a:latin typeface="Aptos" panose="020B0004020202020204" pitchFamily="34" charset="0"/>
              </a:rPr>
              <a:t>Guide: </a:t>
            </a:r>
            <a:r>
              <a:rPr lang="en-US" altLang="en-US" b="0" dirty="0">
                <a:solidFill>
                  <a:schemeClr val="tx1"/>
                </a:solidFill>
                <a:latin typeface="Aptos" panose="020B0004020202020204" pitchFamily="34" charset="0"/>
              </a:rPr>
              <a:t>Include the most relevant references cited in the work.</a:t>
            </a:r>
            <a:endParaRPr lang="ro-RO" altLang="en-US" b="0" dirty="0">
              <a:solidFill>
                <a:schemeClr val="tx1"/>
              </a:solidFill>
              <a:latin typeface="Aptos" panose="020B0004020202020204" pitchFamily="34" charset="0"/>
            </a:endParaRPr>
          </a:p>
        </p:txBody>
      </p:sp>
      <p:sp>
        <p:nvSpPr>
          <p:cNvPr id="42" name="Rectangle 233">
            <a:extLst>
              <a:ext uri="{FF2B5EF4-FFF2-40B4-BE49-F238E27FC236}">
                <a16:creationId xmlns:a16="http://schemas.microsoft.com/office/drawing/2014/main" id="{A6A35251-8C62-737C-E6CA-A6539B525C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07531" y="35690303"/>
            <a:ext cx="13030200" cy="307777"/>
          </a:xfrm>
          <a:prstGeom prst="rect">
            <a:avLst/>
          </a:prstGeom>
          <a:solidFill>
            <a:srgbClr val="0B9CF5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algn="just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tr-TR" altLang="en-US" sz="1400" baseline="30000" dirty="0">
                <a:solidFill>
                  <a:schemeClr val="tx1"/>
                </a:solidFill>
              </a:rPr>
              <a:t> </a:t>
            </a:r>
            <a:endParaRPr lang="ro-RO" alt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hlink">
                <a:alpha val="48000"/>
              </a:schemeClr>
            </a:gs>
            <a:gs pos="100000">
              <a:schemeClr val="hlink">
                <a:gamma/>
                <a:shade val="46275"/>
                <a:invGamma/>
                <a:alpha val="24001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just" defTabSz="41544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hlink">
                <a:alpha val="48000"/>
              </a:schemeClr>
            </a:gs>
            <a:gs pos="100000">
              <a:schemeClr val="hlink">
                <a:gamma/>
                <a:shade val="46275"/>
                <a:invGamma/>
                <a:alpha val="24001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just" defTabSz="41544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999</TotalTime>
  <Words>166</Words>
  <Application>Microsoft Office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Arial</vt:lpstr>
      <vt:lpstr>Calibri</vt:lpstr>
      <vt:lpstr>Default Design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sergiu</dc:creator>
  <cp:lastModifiedBy>Nicoleta Acomi</cp:lastModifiedBy>
  <cp:revision>242</cp:revision>
  <dcterms:created xsi:type="dcterms:W3CDTF">2009-08-21T13:04:17Z</dcterms:created>
  <dcterms:modified xsi:type="dcterms:W3CDTF">2025-01-16T17:29:28Z</dcterms:modified>
</cp:coreProperties>
</file>