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The Seasons" panose="020B0604020202020204" charset="0"/>
      <p:regular r:id="rId10"/>
    </p:embeddedFont>
    <p:embeddedFont>
      <p:font typeface="Calibri" panose="020F0502020204030204" pitchFamily="34" charset="0"/>
      <p:regular r:id="rId11"/>
      <p:bold r:id="rId12"/>
      <p:italic r:id="rId13"/>
      <p:boldItalic r:id="rId14"/>
    </p:embeddedFont>
    <p:embeddedFont>
      <p:font typeface="TAN Pearl" panose="020B0604020202020204" charset="0"/>
      <p:regular r:id="rId15"/>
    </p:embeddedFont>
    <p:embeddedFont>
      <p:font typeface="The Seasons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478"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9.svg"/><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sp>
        <p:nvSpPr>
          <p:cNvPr id="3" name="TextBox 3"/>
          <p:cNvSpPr txBox="1"/>
          <p:nvPr/>
        </p:nvSpPr>
        <p:spPr>
          <a:xfrm>
            <a:off x="1028700" y="3201264"/>
            <a:ext cx="12062079" cy="3532047"/>
          </a:xfrm>
          <a:prstGeom prst="rect">
            <a:avLst/>
          </a:prstGeom>
        </p:spPr>
        <p:txBody>
          <a:bodyPr lIns="0" tIns="0" rIns="0" bIns="0" rtlCol="0" anchor="t">
            <a:spAutoFit/>
          </a:bodyPr>
          <a:lstStyle/>
          <a:p>
            <a:pPr>
              <a:lnSpc>
                <a:spcPts val="13909"/>
              </a:lnSpc>
            </a:pPr>
            <a:r>
              <a:rPr lang="en-US" sz="9273">
                <a:solidFill>
                  <a:srgbClr val="2D3526"/>
                </a:solidFill>
                <a:latin typeface="TAN Pearl"/>
              </a:rPr>
              <a:t>Energie din cartofi</a:t>
            </a:r>
          </a:p>
        </p:txBody>
      </p:sp>
      <p:sp>
        <p:nvSpPr>
          <p:cNvPr id="4" name="TextBox 4"/>
          <p:cNvSpPr txBox="1"/>
          <p:nvPr/>
        </p:nvSpPr>
        <p:spPr>
          <a:xfrm>
            <a:off x="1028700" y="7093289"/>
            <a:ext cx="11761771" cy="1577340"/>
          </a:xfrm>
          <a:prstGeom prst="rect">
            <a:avLst/>
          </a:prstGeom>
        </p:spPr>
        <p:txBody>
          <a:bodyPr lIns="0" tIns="0" rIns="0" bIns="0" rtlCol="0" anchor="t">
            <a:spAutoFit/>
          </a:bodyPr>
          <a:lstStyle/>
          <a:p>
            <a:pPr>
              <a:lnSpc>
                <a:spcPts val="4199"/>
              </a:lnSpc>
            </a:pPr>
            <a:r>
              <a:rPr lang="en-US" sz="2999">
                <a:solidFill>
                  <a:srgbClr val="2D3526"/>
                </a:solidFill>
                <a:latin typeface="The Seasons Bold"/>
              </a:rPr>
              <a:t>Proiect realizat de studentele: Carabașu Lavinia, Costache Cristina</a:t>
            </a:r>
          </a:p>
          <a:p>
            <a:pPr>
              <a:lnSpc>
                <a:spcPts val="4199"/>
              </a:lnSpc>
            </a:pPr>
            <a:r>
              <a:rPr lang="en-US" sz="2999">
                <a:solidFill>
                  <a:srgbClr val="2D3526"/>
                </a:solidFill>
                <a:latin typeface="The Seasons Bold"/>
              </a:rPr>
              <a:t>Profesor îndrumător: Prof. univ. dr. ing. Panaitescu Mariana</a:t>
            </a:r>
          </a:p>
          <a:p>
            <a:pPr>
              <a:lnSpc>
                <a:spcPts val="4199"/>
              </a:lnSpc>
            </a:pPr>
            <a:endParaRPr lang="en-US" sz="2999">
              <a:solidFill>
                <a:srgbClr val="2D3526"/>
              </a:solidFill>
              <a:latin typeface="The Seaso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DC5A7"/>
        </a:solidFill>
        <a:effectLst/>
      </p:bgPr>
    </p:bg>
    <p:spTree>
      <p:nvGrpSpPr>
        <p:cNvPr id="1" name=""/>
        <p:cNvGrpSpPr/>
        <p:nvPr/>
      </p:nvGrpSpPr>
      <p:grpSpPr>
        <a:xfrm>
          <a:off x="0" y="0"/>
          <a:ext cx="0" cy="0"/>
          <a:chOff x="0" y="0"/>
          <a:chExt cx="0" cy="0"/>
        </a:xfrm>
      </p:grpSpPr>
      <p:grpSp>
        <p:nvGrpSpPr>
          <p:cNvPr id="2" name="Group 2"/>
          <p:cNvGrpSpPr/>
          <p:nvPr/>
        </p:nvGrpSpPr>
        <p:grpSpPr>
          <a:xfrm>
            <a:off x="8623345" y="2308181"/>
            <a:ext cx="8321369" cy="1574210"/>
            <a:chOff x="0" y="0"/>
            <a:chExt cx="2082096" cy="393884"/>
          </a:xfrm>
        </p:grpSpPr>
        <p:sp>
          <p:nvSpPr>
            <p:cNvPr id="3" name="Freeform 3"/>
            <p:cNvSpPr/>
            <p:nvPr/>
          </p:nvSpPr>
          <p:spPr>
            <a:xfrm>
              <a:off x="0" y="0"/>
              <a:ext cx="2082096" cy="393884"/>
            </a:xfrm>
            <a:custGeom>
              <a:avLst/>
              <a:gdLst/>
              <a:ahLst/>
              <a:cxnLst/>
              <a:rect l="l" t="t" r="r" b="b"/>
              <a:pathLst>
                <a:path w="2082096" h="393884">
                  <a:moveTo>
                    <a:pt x="47449" y="0"/>
                  </a:moveTo>
                  <a:lnTo>
                    <a:pt x="2034647" y="0"/>
                  </a:lnTo>
                  <a:cubicBezTo>
                    <a:pt x="2047231" y="0"/>
                    <a:pt x="2059300" y="4999"/>
                    <a:pt x="2068198" y="13897"/>
                  </a:cubicBezTo>
                  <a:cubicBezTo>
                    <a:pt x="2077096" y="22796"/>
                    <a:pt x="2082096" y="34865"/>
                    <a:pt x="2082096" y="47449"/>
                  </a:cubicBezTo>
                  <a:lnTo>
                    <a:pt x="2082096" y="346435"/>
                  </a:lnTo>
                  <a:cubicBezTo>
                    <a:pt x="2082096" y="359020"/>
                    <a:pt x="2077096" y="371088"/>
                    <a:pt x="2068198" y="379987"/>
                  </a:cubicBezTo>
                  <a:cubicBezTo>
                    <a:pt x="2059300" y="388885"/>
                    <a:pt x="2047231" y="393884"/>
                    <a:pt x="2034647" y="393884"/>
                  </a:cubicBezTo>
                  <a:lnTo>
                    <a:pt x="47449" y="393884"/>
                  </a:lnTo>
                  <a:cubicBezTo>
                    <a:pt x="34865" y="393884"/>
                    <a:pt x="22796" y="388885"/>
                    <a:pt x="13897" y="379987"/>
                  </a:cubicBezTo>
                  <a:cubicBezTo>
                    <a:pt x="4999" y="371088"/>
                    <a:pt x="0" y="359020"/>
                    <a:pt x="0" y="346435"/>
                  </a:cubicBezTo>
                  <a:lnTo>
                    <a:pt x="0" y="47449"/>
                  </a:lnTo>
                  <a:cubicBezTo>
                    <a:pt x="0" y="34865"/>
                    <a:pt x="4999" y="22796"/>
                    <a:pt x="13897" y="13897"/>
                  </a:cubicBezTo>
                  <a:cubicBezTo>
                    <a:pt x="22796" y="4999"/>
                    <a:pt x="34865" y="0"/>
                    <a:pt x="47449" y="0"/>
                  </a:cubicBezTo>
                  <a:close/>
                </a:path>
              </a:pathLst>
            </a:custGeom>
            <a:solidFill>
              <a:srgbClr val="2D3526"/>
            </a:solidFill>
          </p:spPr>
        </p:sp>
        <p:sp>
          <p:nvSpPr>
            <p:cNvPr id="4" name="TextBox 4"/>
            <p:cNvSpPr txBox="1"/>
            <p:nvPr/>
          </p:nvSpPr>
          <p:spPr>
            <a:xfrm>
              <a:off x="0" y="-38100"/>
              <a:ext cx="2082096" cy="43198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623345" y="4356395"/>
            <a:ext cx="8321369" cy="1574210"/>
            <a:chOff x="0" y="0"/>
            <a:chExt cx="2082096" cy="393884"/>
          </a:xfrm>
        </p:grpSpPr>
        <p:sp>
          <p:nvSpPr>
            <p:cNvPr id="6" name="Freeform 6"/>
            <p:cNvSpPr/>
            <p:nvPr/>
          </p:nvSpPr>
          <p:spPr>
            <a:xfrm>
              <a:off x="0" y="0"/>
              <a:ext cx="2082096" cy="393884"/>
            </a:xfrm>
            <a:custGeom>
              <a:avLst/>
              <a:gdLst/>
              <a:ahLst/>
              <a:cxnLst/>
              <a:rect l="l" t="t" r="r" b="b"/>
              <a:pathLst>
                <a:path w="2082096" h="393884">
                  <a:moveTo>
                    <a:pt x="47449" y="0"/>
                  </a:moveTo>
                  <a:lnTo>
                    <a:pt x="2034647" y="0"/>
                  </a:lnTo>
                  <a:cubicBezTo>
                    <a:pt x="2047231" y="0"/>
                    <a:pt x="2059300" y="4999"/>
                    <a:pt x="2068198" y="13897"/>
                  </a:cubicBezTo>
                  <a:cubicBezTo>
                    <a:pt x="2077096" y="22796"/>
                    <a:pt x="2082096" y="34865"/>
                    <a:pt x="2082096" y="47449"/>
                  </a:cubicBezTo>
                  <a:lnTo>
                    <a:pt x="2082096" y="346435"/>
                  </a:lnTo>
                  <a:cubicBezTo>
                    <a:pt x="2082096" y="359020"/>
                    <a:pt x="2077096" y="371088"/>
                    <a:pt x="2068198" y="379987"/>
                  </a:cubicBezTo>
                  <a:cubicBezTo>
                    <a:pt x="2059300" y="388885"/>
                    <a:pt x="2047231" y="393884"/>
                    <a:pt x="2034647" y="393884"/>
                  </a:cubicBezTo>
                  <a:lnTo>
                    <a:pt x="47449" y="393884"/>
                  </a:lnTo>
                  <a:cubicBezTo>
                    <a:pt x="34865" y="393884"/>
                    <a:pt x="22796" y="388885"/>
                    <a:pt x="13897" y="379987"/>
                  </a:cubicBezTo>
                  <a:cubicBezTo>
                    <a:pt x="4999" y="371088"/>
                    <a:pt x="0" y="359020"/>
                    <a:pt x="0" y="346435"/>
                  </a:cubicBezTo>
                  <a:lnTo>
                    <a:pt x="0" y="47449"/>
                  </a:lnTo>
                  <a:cubicBezTo>
                    <a:pt x="0" y="34865"/>
                    <a:pt x="4999" y="22796"/>
                    <a:pt x="13897" y="13897"/>
                  </a:cubicBezTo>
                  <a:cubicBezTo>
                    <a:pt x="22796" y="4999"/>
                    <a:pt x="34865" y="0"/>
                    <a:pt x="47449" y="0"/>
                  </a:cubicBezTo>
                  <a:close/>
                </a:path>
              </a:pathLst>
            </a:custGeom>
            <a:solidFill>
              <a:srgbClr val="2D3526"/>
            </a:solidFill>
          </p:spPr>
        </p:sp>
        <p:sp>
          <p:nvSpPr>
            <p:cNvPr id="7" name="TextBox 7"/>
            <p:cNvSpPr txBox="1"/>
            <p:nvPr/>
          </p:nvSpPr>
          <p:spPr>
            <a:xfrm>
              <a:off x="0" y="-38100"/>
              <a:ext cx="2082096" cy="431984"/>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8623345" y="6404609"/>
            <a:ext cx="8321369" cy="1574210"/>
            <a:chOff x="0" y="0"/>
            <a:chExt cx="2082096" cy="393884"/>
          </a:xfrm>
        </p:grpSpPr>
        <p:sp>
          <p:nvSpPr>
            <p:cNvPr id="9" name="Freeform 9"/>
            <p:cNvSpPr/>
            <p:nvPr/>
          </p:nvSpPr>
          <p:spPr>
            <a:xfrm>
              <a:off x="0" y="0"/>
              <a:ext cx="2082096" cy="393884"/>
            </a:xfrm>
            <a:custGeom>
              <a:avLst/>
              <a:gdLst/>
              <a:ahLst/>
              <a:cxnLst/>
              <a:rect l="l" t="t" r="r" b="b"/>
              <a:pathLst>
                <a:path w="2082096" h="393884">
                  <a:moveTo>
                    <a:pt x="47449" y="0"/>
                  </a:moveTo>
                  <a:lnTo>
                    <a:pt x="2034647" y="0"/>
                  </a:lnTo>
                  <a:cubicBezTo>
                    <a:pt x="2047231" y="0"/>
                    <a:pt x="2059300" y="4999"/>
                    <a:pt x="2068198" y="13897"/>
                  </a:cubicBezTo>
                  <a:cubicBezTo>
                    <a:pt x="2077096" y="22796"/>
                    <a:pt x="2082096" y="34865"/>
                    <a:pt x="2082096" y="47449"/>
                  </a:cubicBezTo>
                  <a:lnTo>
                    <a:pt x="2082096" y="346435"/>
                  </a:lnTo>
                  <a:cubicBezTo>
                    <a:pt x="2082096" y="359020"/>
                    <a:pt x="2077096" y="371088"/>
                    <a:pt x="2068198" y="379987"/>
                  </a:cubicBezTo>
                  <a:cubicBezTo>
                    <a:pt x="2059300" y="388885"/>
                    <a:pt x="2047231" y="393884"/>
                    <a:pt x="2034647" y="393884"/>
                  </a:cubicBezTo>
                  <a:lnTo>
                    <a:pt x="47449" y="393884"/>
                  </a:lnTo>
                  <a:cubicBezTo>
                    <a:pt x="34865" y="393884"/>
                    <a:pt x="22796" y="388885"/>
                    <a:pt x="13897" y="379987"/>
                  </a:cubicBezTo>
                  <a:cubicBezTo>
                    <a:pt x="4999" y="371088"/>
                    <a:pt x="0" y="359020"/>
                    <a:pt x="0" y="346435"/>
                  </a:cubicBezTo>
                  <a:lnTo>
                    <a:pt x="0" y="47449"/>
                  </a:lnTo>
                  <a:cubicBezTo>
                    <a:pt x="0" y="34865"/>
                    <a:pt x="4999" y="22796"/>
                    <a:pt x="13897" y="13897"/>
                  </a:cubicBezTo>
                  <a:cubicBezTo>
                    <a:pt x="22796" y="4999"/>
                    <a:pt x="34865" y="0"/>
                    <a:pt x="47449" y="0"/>
                  </a:cubicBezTo>
                  <a:close/>
                </a:path>
              </a:pathLst>
            </a:custGeom>
            <a:solidFill>
              <a:srgbClr val="2D3526"/>
            </a:solidFill>
          </p:spPr>
        </p:sp>
        <p:sp>
          <p:nvSpPr>
            <p:cNvPr id="10" name="TextBox 10"/>
            <p:cNvSpPr txBox="1"/>
            <p:nvPr/>
          </p:nvSpPr>
          <p:spPr>
            <a:xfrm>
              <a:off x="0" y="-38100"/>
              <a:ext cx="2082096" cy="43198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314733" y="638002"/>
            <a:ext cx="4686865" cy="3244389"/>
          </a:xfrm>
          <a:custGeom>
            <a:avLst/>
            <a:gdLst/>
            <a:ahLst/>
            <a:cxnLst/>
            <a:rect l="l" t="t" r="r" b="b"/>
            <a:pathLst>
              <a:path w="4686865" h="3244389">
                <a:moveTo>
                  <a:pt x="0" y="0"/>
                </a:moveTo>
                <a:lnTo>
                  <a:pt x="4686866" y="0"/>
                </a:lnTo>
                <a:lnTo>
                  <a:pt x="4686866" y="3244389"/>
                </a:lnTo>
                <a:lnTo>
                  <a:pt x="0" y="324438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12"/>
          <p:cNvSpPr txBox="1"/>
          <p:nvPr/>
        </p:nvSpPr>
        <p:spPr>
          <a:xfrm>
            <a:off x="1343286" y="3057525"/>
            <a:ext cx="7040883" cy="3790951"/>
          </a:xfrm>
          <a:prstGeom prst="rect">
            <a:avLst/>
          </a:prstGeom>
        </p:spPr>
        <p:txBody>
          <a:bodyPr lIns="0" tIns="0" rIns="0" bIns="0" rtlCol="0" anchor="t">
            <a:spAutoFit/>
          </a:bodyPr>
          <a:lstStyle/>
          <a:p>
            <a:pPr algn="ctr">
              <a:lnSpc>
                <a:spcPts val="14999"/>
              </a:lnSpc>
            </a:pPr>
            <a:r>
              <a:rPr lang="en-US" sz="9999">
                <a:solidFill>
                  <a:srgbClr val="2D3526"/>
                </a:solidFill>
                <a:latin typeface="TAN Pearl"/>
              </a:rPr>
              <a:t>Echipa noastră</a:t>
            </a:r>
          </a:p>
        </p:txBody>
      </p:sp>
      <p:sp>
        <p:nvSpPr>
          <p:cNvPr id="13" name="TextBox 13"/>
          <p:cNvSpPr txBox="1"/>
          <p:nvPr/>
        </p:nvSpPr>
        <p:spPr>
          <a:xfrm>
            <a:off x="9703845" y="2594602"/>
            <a:ext cx="6160370" cy="904543"/>
          </a:xfrm>
          <a:prstGeom prst="rect">
            <a:avLst/>
          </a:prstGeom>
        </p:spPr>
        <p:txBody>
          <a:bodyPr lIns="0" tIns="0" rIns="0" bIns="0" rtlCol="0" anchor="t">
            <a:spAutoFit/>
          </a:bodyPr>
          <a:lstStyle/>
          <a:p>
            <a:pPr algn="ctr">
              <a:lnSpc>
                <a:spcPts val="7368"/>
              </a:lnSpc>
            </a:pPr>
            <a:r>
              <a:rPr lang="en-US" sz="5263">
                <a:solidFill>
                  <a:srgbClr val="FFFFFF"/>
                </a:solidFill>
                <a:latin typeface="The Seasons"/>
              </a:rPr>
              <a:t>Costache Cristina</a:t>
            </a:r>
          </a:p>
        </p:txBody>
      </p:sp>
      <p:sp>
        <p:nvSpPr>
          <p:cNvPr id="14" name="TextBox 14"/>
          <p:cNvSpPr txBox="1"/>
          <p:nvPr/>
        </p:nvSpPr>
        <p:spPr>
          <a:xfrm>
            <a:off x="10177904" y="4638841"/>
            <a:ext cx="5212252" cy="904543"/>
          </a:xfrm>
          <a:prstGeom prst="rect">
            <a:avLst/>
          </a:prstGeom>
        </p:spPr>
        <p:txBody>
          <a:bodyPr lIns="0" tIns="0" rIns="0" bIns="0" rtlCol="0" anchor="t">
            <a:spAutoFit/>
          </a:bodyPr>
          <a:lstStyle/>
          <a:p>
            <a:pPr algn="ctr">
              <a:lnSpc>
                <a:spcPts val="7368"/>
              </a:lnSpc>
            </a:pPr>
            <a:r>
              <a:rPr lang="en-US" sz="5263">
                <a:solidFill>
                  <a:srgbClr val="FFFFFF"/>
                </a:solidFill>
                <a:latin typeface="The Seasons"/>
              </a:rPr>
              <a:t>Carabașu Lavinia</a:t>
            </a:r>
          </a:p>
        </p:txBody>
      </p:sp>
      <p:sp>
        <p:nvSpPr>
          <p:cNvPr id="15" name="TextBox 15"/>
          <p:cNvSpPr txBox="1"/>
          <p:nvPr/>
        </p:nvSpPr>
        <p:spPr>
          <a:xfrm>
            <a:off x="10177904" y="6687055"/>
            <a:ext cx="5212252" cy="904543"/>
          </a:xfrm>
          <a:prstGeom prst="rect">
            <a:avLst/>
          </a:prstGeom>
        </p:spPr>
        <p:txBody>
          <a:bodyPr lIns="0" tIns="0" rIns="0" bIns="0" rtlCol="0" anchor="t">
            <a:spAutoFit/>
          </a:bodyPr>
          <a:lstStyle/>
          <a:p>
            <a:pPr algn="ctr">
              <a:lnSpc>
                <a:spcPts val="7368"/>
              </a:lnSpc>
            </a:pPr>
            <a:r>
              <a:rPr lang="en-US" sz="5263">
                <a:solidFill>
                  <a:srgbClr val="FFFFFF"/>
                </a:solidFill>
                <a:latin typeface="The Seasons"/>
              </a:rPr>
              <a:t>Dumitru Cristian</a:t>
            </a:r>
          </a:p>
        </p:txBody>
      </p:sp>
      <p:sp>
        <p:nvSpPr>
          <p:cNvPr id="16" name="Freeform 16"/>
          <p:cNvSpPr/>
          <p:nvPr/>
        </p:nvSpPr>
        <p:spPr>
          <a:xfrm>
            <a:off x="13293698" y="9258300"/>
            <a:ext cx="6693369" cy="3672986"/>
          </a:xfrm>
          <a:custGeom>
            <a:avLst/>
            <a:gdLst/>
            <a:ahLst/>
            <a:cxnLst/>
            <a:rect l="l" t="t" r="r" b="b"/>
            <a:pathLst>
              <a:path w="6693369" h="3672986">
                <a:moveTo>
                  <a:pt x="0" y="0"/>
                </a:moveTo>
                <a:lnTo>
                  <a:pt x="6693369" y="0"/>
                </a:lnTo>
                <a:lnTo>
                  <a:pt x="6693369" y="3672986"/>
                </a:lnTo>
                <a:lnTo>
                  <a:pt x="0" y="36729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DC5A7"/>
        </a:solidFill>
        <a:effectLst/>
      </p:bgPr>
    </p:bg>
    <p:spTree>
      <p:nvGrpSpPr>
        <p:cNvPr id="1" name=""/>
        <p:cNvGrpSpPr/>
        <p:nvPr/>
      </p:nvGrpSpPr>
      <p:grpSpPr>
        <a:xfrm>
          <a:off x="0" y="0"/>
          <a:ext cx="0" cy="0"/>
          <a:chOff x="0" y="0"/>
          <a:chExt cx="0" cy="0"/>
        </a:xfrm>
      </p:grpSpPr>
      <p:sp>
        <p:nvSpPr>
          <p:cNvPr id="2" name="Freeform 2"/>
          <p:cNvSpPr/>
          <p:nvPr/>
        </p:nvSpPr>
        <p:spPr>
          <a:xfrm>
            <a:off x="-2009983" y="-2644286"/>
            <a:ext cx="6693369" cy="3672986"/>
          </a:xfrm>
          <a:custGeom>
            <a:avLst/>
            <a:gdLst/>
            <a:ahLst/>
            <a:cxnLst/>
            <a:rect l="l" t="t" r="r" b="b"/>
            <a:pathLst>
              <a:path w="6693369" h="3672986">
                <a:moveTo>
                  <a:pt x="0" y="0"/>
                </a:moveTo>
                <a:lnTo>
                  <a:pt x="6693370" y="0"/>
                </a:lnTo>
                <a:lnTo>
                  <a:pt x="6693370" y="3672986"/>
                </a:lnTo>
                <a:lnTo>
                  <a:pt x="0" y="36729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647617" y="2991262"/>
            <a:ext cx="14992765" cy="6452235"/>
          </a:xfrm>
          <a:prstGeom prst="rect">
            <a:avLst/>
          </a:prstGeom>
        </p:spPr>
        <p:txBody>
          <a:bodyPr lIns="0" tIns="0" rIns="0" bIns="0" rtlCol="0" anchor="t">
            <a:spAutoFit/>
          </a:bodyPr>
          <a:lstStyle/>
          <a:p>
            <a:pPr algn="ctr">
              <a:lnSpc>
                <a:spcPts val="5040"/>
              </a:lnSpc>
            </a:pPr>
            <a:r>
              <a:rPr lang="en-US" sz="3600" spc="-72" dirty="0" err="1">
                <a:solidFill>
                  <a:srgbClr val="2D3526"/>
                </a:solidFill>
                <a:latin typeface="The Seasons Bold"/>
              </a:rPr>
              <a:t>Cartofii</a:t>
            </a:r>
            <a:r>
              <a:rPr lang="en-US" sz="3600" spc="-72" dirty="0">
                <a:solidFill>
                  <a:srgbClr val="2D3526"/>
                </a:solidFill>
                <a:latin typeface="The Seasons Bold"/>
              </a:rPr>
              <a:t> </a:t>
            </a:r>
            <a:r>
              <a:rPr lang="en-US" sz="3600" spc="-72" dirty="0" err="1">
                <a:solidFill>
                  <a:srgbClr val="2D3526"/>
                </a:solidFill>
                <a:latin typeface="The Seasons Bold"/>
              </a:rPr>
              <a:t>produc</a:t>
            </a:r>
            <a:r>
              <a:rPr lang="en-US" sz="3600" spc="-72" dirty="0">
                <a:solidFill>
                  <a:srgbClr val="2D3526"/>
                </a:solidFill>
                <a:latin typeface="The Seasons Bold"/>
              </a:rPr>
              <a:t> </a:t>
            </a:r>
            <a:r>
              <a:rPr lang="en-US" sz="3600" spc="-72" dirty="0" err="1">
                <a:solidFill>
                  <a:srgbClr val="2D3526"/>
                </a:solidFill>
                <a:latin typeface="The Seasons Bold"/>
              </a:rPr>
              <a:t>electricitate</a:t>
            </a:r>
            <a:r>
              <a:rPr lang="en-US" sz="3600" spc="-72" dirty="0">
                <a:solidFill>
                  <a:srgbClr val="2D3526"/>
                </a:solidFill>
                <a:latin typeface="The Seasons Bold"/>
              </a:rPr>
              <a:t> </a:t>
            </a:r>
            <a:r>
              <a:rPr lang="en-US" sz="3600" spc="-72" dirty="0" err="1">
                <a:solidFill>
                  <a:srgbClr val="2D3526"/>
                </a:solidFill>
                <a:latin typeface="The Seasons Bold"/>
              </a:rPr>
              <a:t>datorită</a:t>
            </a:r>
            <a:r>
              <a:rPr lang="en-US" sz="3600" spc="-72" dirty="0">
                <a:solidFill>
                  <a:srgbClr val="2D3526"/>
                </a:solidFill>
                <a:latin typeface="The Seasons Bold"/>
              </a:rPr>
              <a:t> </a:t>
            </a:r>
            <a:r>
              <a:rPr lang="en-US" sz="3600" spc="-72" dirty="0" err="1">
                <a:solidFill>
                  <a:srgbClr val="2D3526"/>
                </a:solidFill>
                <a:latin typeface="The Seasons Bold"/>
              </a:rPr>
              <a:t>sucului</a:t>
            </a:r>
            <a:r>
              <a:rPr lang="en-US" sz="3600" spc="-72" dirty="0">
                <a:solidFill>
                  <a:srgbClr val="2D3526"/>
                </a:solidFill>
                <a:latin typeface="The Seasons Bold"/>
              </a:rPr>
              <a:t> </a:t>
            </a:r>
            <a:r>
              <a:rPr lang="en-US" sz="3600" spc="-72" dirty="0" err="1">
                <a:solidFill>
                  <a:srgbClr val="2D3526"/>
                </a:solidFill>
                <a:latin typeface="The Seasons Bold"/>
              </a:rPr>
              <a:t>lor</a:t>
            </a:r>
            <a:r>
              <a:rPr lang="en-US" sz="3600" spc="-72" dirty="0">
                <a:solidFill>
                  <a:srgbClr val="2D3526"/>
                </a:solidFill>
                <a:latin typeface="The Seasons Bold"/>
              </a:rPr>
              <a:t> acid, care </a:t>
            </a:r>
            <a:r>
              <a:rPr lang="en-US" sz="3600" spc="-72" dirty="0" err="1">
                <a:solidFill>
                  <a:srgbClr val="2D3526"/>
                </a:solidFill>
                <a:latin typeface="The Seasons Bold"/>
              </a:rPr>
              <a:t>reacționează</a:t>
            </a:r>
            <a:r>
              <a:rPr lang="en-US" sz="3600" spc="-72" dirty="0">
                <a:solidFill>
                  <a:srgbClr val="2D3526"/>
                </a:solidFill>
                <a:latin typeface="The Seasons Bold"/>
              </a:rPr>
              <a:t> cu </a:t>
            </a:r>
            <a:r>
              <a:rPr lang="en-US" sz="3600" spc="-72" dirty="0" err="1">
                <a:solidFill>
                  <a:srgbClr val="2D3526"/>
                </a:solidFill>
                <a:latin typeface="The Seasons Bold"/>
              </a:rPr>
              <a:t>doi</a:t>
            </a:r>
            <a:r>
              <a:rPr lang="en-US" sz="3600" spc="-72" dirty="0">
                <a:solidFill>
                  <a:srgbClr val="2D3526"/>
                </a:solidFill>
                <a:latin typeface="The Seasons Bold"/>
              </a:rPr>
              <a:t> </a:t>
            </a:r>
            <a:r>
              <a:rPr lang="en-US" sz="3600" spc="-72" dirty="0" err="1">
                <a:solidFill>
                  <a:srgbClr val="2D3526"/>
                </a:solidFill>
                <a:latin typeface="The Seasons Bold"/>
              </a:rPr>
              <a:t>electrozi</a:t>
            </a:r>
            <a:r>
              <a:rPr lang="en-US" sz="3600" spc="-72" dirty="0">
                <a:solidFill>
                  <a:srgbClr val="2D3526"/>
                </a:solidFill>
                <a:latin typeface="The Seasons Bold"/>
              </a:rPr>
              <a:t> </a:t>
            </a:r>
            <a:r>
              <a:rPr lang="en-US" sz="3600" spc="-72" dirty="0" err="1">
                <a:solidFill>
                  <a:srgbClr val="2D3526"/>
                </a:solidFill>
                <a:latin typeface="The Seasons Bold"/>
              </a:rPr>
              <a:t>plasați</a:t>
            </a:r>
            <a:r>
              <a:rPr lang="en-US" sz="3600" spc="-72" dirty="0">
                <a:solidFill>
                  <a:srgbClr val="2D3526"/>
                </a:solidFill>
                <a:latin typeface="The Seasons Bold"/>
              </a:rPr>
              <a:t> </a:t>
            </a:r>
            <a:r>
              <a:rPr lang="en-US" sz="3600" spc="-72" dirty="0" err="1">
                <a:solidFill>
                  <a:srgbClr val="2D3526"/>
                </a:solidFill>
                <a:latin typeface="The Seasons Bold"/>
              </a:rPr>
              <a:t>în</a:t>
            </a:r>
            <a:r>
              <a:rPr lang="en-US" sz="3600" spc="-72" dirty="0">
                <a:solidFill>
                  <a:srgbClr val="2D3526"/>
                </a:solidFill>
                <a:latin typeface="The Seasons Bold"/>
              </a:rPr>
              <a:t> </a:t>
            </a:r>
            <a:r>
              <a:rPr lang="en-US" sz="3600" spc="-72" dirty="0" err="1">
                <a:solidFill>
                  <a:srgbClr val="2D3526"/>
                </a:solidFill>
                <a:latin typeface="The Seasons Bold"/>
              </a:rPr>
              <a:t>cartofi</a:t>
            </a:r>
            <a:r>
              <a:rPr lang="en-US" sz="3600" spc="-72" dirty="0">
                <a:solidFill>
                  <a:srgbClr val="2D3526"/>
                </a:solidFill>
                <a:latin typeface="The Seasons Bold"/>
              </a:rPr>
              <a:t>. </a:t>
            </a:r>
            <a:r>
              <a:rPr lang="en-US" sz="3600" spc="-72" dirty="0" err="1">
                <a:solidFill>
                  <a:srgbClr val="2D3526"/>
                </a:solidFill>
                <a:latin typeface="The Seasons Bold"/>
              </a:rPr>
              <a:t>Reacția</a:t>
            </a:r>
            <a:r>
              <a:rPr lang="en-US" sz="3600" spc="-72" dirty="0">
                <a:solidFill>
                  <a:srgbClr val="2D3526"/>
                </a:solidFill>
                <a:latin typeface="The Seasons Bold"/>
              </a:rPr>
              <a:t> </a:t>
            </a:r>
            <a:r>
              <a:rPr lang="en-US" sz="3600" spc="-72" dirty="0" err="1">
                <a:solidFill>
                  <a:srgbClr val="2D3526"/>
                </a:solidFill>
                <a:latin typeface="The Seasons Bold"/>
              </a:rPr>
              <a:t>chimică</a:t>
            </a:r>
            <a:r>
              <a:rPr lang="en-US" sz="3600" spc="-72" dirty="0">
                <a:solidFill>
                  <a:srgbClr val="2D3526"/>
                </a:solidFill>
                <a:latin typeface="The Seasons Bold"/>
              </a:rPr>
              <a:t> produce un </a:t>
            </a:r>
            <a:r>
              <a:rPr lang="en-US" sz="3600" spc="-72" dirty="0" err="1">
                <a:solidFill>
                  <a:srgbClr val="2D3526"/>
                </a:solidFill>
                <a:latin typeface="The Seasons Bold"/>
              </a:rPr>
              <a:t>curent</a:t>
            </a:r>
            <a:r>
              <a:rPr lang="en-US" sz="3600" spc="-72" dirty="0">
                <a:solidFill>
                  <a:srgbClr val="2D3526"/>
                </a:solidFill>
                <a:latin typeface="The Seasons Bold"/>
              </a:rPr>
              <a:t> slab </a:t>
            </a:r>
            <a:r>
              <a:rPr lang="en-US" sz="3600" spc="-72" dirty="0" err="1">
                <a:solidFill>
                  <a:srgbClr val="2D3526"/>
                </a:solidFill>
                <a:latin typeface="The Seasons Bold"/>
              </a:rPr>
              <a:t>între</a:t>
            </a:r>
            <a:r>
              <a:rPr lang="en-US" sz="3600" spc="-72" dirty="0">
                <a:solidFill>
                  <a:srgbClr val="2D3526"/>
                </a:solidFill>
                <a:latin typeface="The Seasons Bold"/>
              </a:rPr>
              <a:t> </a:t>
            </a:r>
            <a:r>
              <a:rPr lang="en-US" sz="3600" spc="-72" dirty="0" err="1">
                <a:solidFill>
                  <a:srgbClr val="2D3526"/>
                </a:solidFill>
                <a:latin typeface="The Seasons Bold"/>
              </a:rPr>
              <a:t>cei</a:t>
            </a:r>
            <a:r>
              <a:rPr lang="en-US" sz="3600" spc="-72" dirty="0">
                <a:solidFill>
                  <a:srgbClr val="2D3526"/>
                </a:solidFill>
                <a:latin typeface="The Seasons Bold"/>
              </a:rPr>
              <a:t> </a:t>
            </a:r>
            <a:r>
              <a:rPr lang="en-US" sz="3600" spc="-72" dirty="0" err="1">
                <a:solidFill>
                  <a:srgbClr val="2D3526"/>
                </a:solidFill>
                <a:latin typeface="The Seasons Bold"/>
              </a:rPr>
              <a:t>doi</a:t>
            </a:r>
            <a:r>
              <a:rPr lang="en-US" sz="3600" spc="-72" dirty="0">
                <a:solidFill>
                  <a:srgbClr val="2D3526"/>
                </a:solidFill>
                <a:latin typeface="The Seasons Bold"/>
              </a:rPr>
              <a:t> </a:t>
            </a:r>
            <a:r>
              <a:rPr lang="en-US" sz="3600" spc="-72" dirty="0" err="1">
                <a:solidFill>
                  <a:srgbClr val="2D3526"/>
                </a:solidFill>
                <a:latin typeface="The Seasons Bold"/>
              </a:rPr>
              <a:t>electrozi</a:t>
            </a:r>
            <a:r>
              <a:rPr lang="en-US" sz="3600" spc="-72" dirty="0">
                <a:solidFill>
                  <a:srgbClr val="2D3526"/>
                </a:solidFill>
                <a:latin typeface="The Seasons Bold"/>
              </a:rPr>
              <a:t>.</a:t>
            </a:r>
          </a:p>
          <a:p>
            <a:pPr algn="ctr">
              <a:lnSpc>
                <a:spcPts val="5040"/>
              </a:lnSpc>
            </a:pPr>
            <a:r>
              <a:rPr lang="en-US" sz="3600" spc="-72" dirty="0">
                <a:solidFill>
                  <a:srgbClr val="2D3526"/>
                </a:solidFill>
                <a:latin typeface="The Seasons Bold"/>
              </a:rPr>
              <a:t> </a:t>
            </a:r>
            <a:r>
              <a:rPr lang="en-US" sz="3600" spc="-72" dirty="0" err="1">
                <a:solidFill>
                  <a:srgbClr val="2D3526"/>
                </a:solidFill>
                <a:latin typeface="The Seasons Bold"/>
              </a:rPr>
              <a:t>Electrodul</a:t>
            </a:r>
            <a:r>
              <a:rPr lang="en-US" sz="3600" spc="-72" dirty="0">
                <a:solidFill>
                  <a:srgbClr val="2D3526"/>
                </a:solidFill>
                <a:latin typeface="The Seasons Bold"/>
              </a:rPr>
              <a:t> </a:t>
            </a:r>
            <a:r>
              <a:rPr lang="en-US" sz="3600" spc="-72" dirty="0" err="1">
                <a:solidFill>
                  <a:srgbClr val="2D3526"/>
                </a:solidFill>
                <a:latin typeface="The Seasons Bold"/>
              </a:rPr>
              <a:t>negativ</a:t>
            </a:r>
            <a:r>
              <a:rPr lang="en-US" sz="3600" spc="-72" dirty="0">
                <a:solidFill>
                  <a:srgbClr val="2D3526"/>
                </a:solidFill>
                <a:latin typeface="The Seasons Bold"/>
              </a:rPr>
              <a:t>, care se </a:t>
            </a:r>
            <a:r>
              <a:rPr lang="en-US" sz="3600" spc="-72" dirty="0" err="1">
                <a:solidFill>
                  <a:srgbClr val="2D3526"/>
                </a:solidFill>
                <a:latin typeface="The Seasons Bold"/>
              </a:rPr>
              <a:t>numește</a:t>
            </a:r>
            <a:r>
              <a:rPr lang="en-US" sz="3600" spc="-72" dirty="0">
                <a:solidFill>
                  <a:srgbClr val="2D3526"/>
                </a:solidFill>
                <a:latin typeface="The Seasons Bold"/>
              </a:rPr>
              <a:t> </a:t>
            </a:r>
            <a:r>
              <a:rPr lang="ro-RO" sz="3600" spc="-72" dirty="0" smtClean="0">
                <a:solidFill>
                  <a:srgbClr val="2D3526"/>
                </a:solidFill>
                <a:latin typeface="The Seasons Bold"/>
              </a:rPr>
              <a:t>catod</a:t>
            </a:r>
            <a:r>
              <a:rPr lang="en-US" sz="3600" spc="-72" dirty="0" smtClean="0">
                <a:solidFill>
                  <a:srgbClr val="2D3526"/>
                </a:solidFill>
                <a:latin typeface="The Seasons Bold"/>
              </a:rPr>
              <a:t>, </a:t>
            </a:r>
            <a:r>
              <a:rPr lang="en-US" sz="3600" spc="-72" dirty="0" err="1">
                <a:solidFill>
                  <a:srgbClr val="2D3526"/>
                </a:solidFill>
                <a:latin typeface="The Seasons Bold"/>
              </a:rPr>
              <a:t>este</a:t>
            </a:r>
            <a:r>
              <a:rPr lang="en-US" sz="3600" spc="-72" dirty="0">
                <a:solidFill>
                  <a:srgbClr val="2D3526"/>
                </a:solidFill>
                <a:latin typeface="The Seasons Bold"/>
              </a:rPr>
              <a:t> </a:t>
            </a:r>
            <a:r>
              <a:rPr lang="en-US" sz="3600" spc="-72" dirty="0" err="1">
                <a:solidFill>
                  <a:srgbClr val="2D3526"/>
                </a:solidFill>
                <a:latin typeface="The Seasons Bold"/>
              </a:rPr>
              <a:t>fabricat</a:t>
            </a:r>
            <a:r>
              <a:rPr lang="en-US" sz="3600" spc="-72" dirty="0">
                <a:solidFill>
                  <a:srgbClr val="2D3526"/>
                </a:solidFill>
                <a:latin typeface="The Seasons Bold"/>
              </a:rPr>
              <a:t> din zinc, </a:t>
            </a:r>
            <a:r>
              <a:rPr lang="en-US" sz="3600" spc="-72" dirty="0" err="1">
                <a:solidFill>
                  <a:srgbClr val="2D3526"/>
                </a:solidFill>
                <a:latin typeface="The Seasons Bold"/>
              </a:rPr>
              <a:t>în</a:t>
            </a:r>
            <a:r>
              <a:rPr lang="en-US" sz="3600" spc="-72" dirty="0">
                <a:solidFill>
                  <a:srgbClr val="2D3526"/>
                </a:solidFill>
                <a:latin typeface="The Seasons Bold"/>
              </a:rPr>
              <a:t> </a:t>
            </a:r>
            <a:r>
              <a:rPr lang="en-US" sz="3600" spc="-72" dirty="0" err="1">
                <a:solidFill>
                  <a:srgbClr val="2D3526"/>
                </a:solidFill>
                <a:latin typeface="The Seasons Bold"/>
              </a:rPr>
              <a:t>timp</a:t>
            </a:r>
            <a:r>
              <a:rPr lang="en-US" sz="3600" spc="-72" dirty="0">
                <a:solidFill>
                  <a:srgbClr val="2D3526"/>
                </a:solidFill>
                <a:latin typeface="The Seasons Bold"/>
              </a:rPr>
              <a:t> </a:t>
            </a:r>
            <a:r>
              <a:rPr lang="en-US" sz="3600" spc="-72" dirty="0" err="1">
                <a:solidFill>
                  <a:srgbClr val="2D3526"/>
                </a:solidFill>
                <a:latin typeface="The Seasons Bold"/>
              </a:rPr>
              <a:t>ce</a:t>
            </a:r>
            <a:r>
              <a:rPr lang="en-US" sz="3600" spc="-72" dirty="0">
                <a:solidFill>
                  <a:srgbClr val="2D3526"/>
                </a:solidFill>
                <a:latin typeface="The Seasons Bold"/>
              </a:rPr>
              <a:t> </a:t>
            </a:r>
            <a:r>
              <a:rPr lang="en-US" sz="3600" spc="-72" dirty="0" err="1">
                <a:solidFill>
                  <a:srgbClr val="2D3526"/>
                </a:solidFill>
                <a:latin typeface="The Seasons Bold"/>
              </a:rPr>
              <a:t>electrodul</a:t>
            </a:r>
            <a:r>
              <a:rPr lang="en-US" sz="3600" spc="-72" dirty="0">
                <a:solidFill>
                  <a:srgbClr val="2D3526"/>
                </a:solidFill>
                <a:latin typeface="The Seasons Bold"/>
              </a:rPr>
              <a:t> </a:t>
            </a:r>
            <a:r>
              <a:rPr lang="en-US" sz="3600" spc="-72" dirty="0" err="1">
                <a:solidFill>
                  <a:srgbClr val="2D3526"/>
                </a:solidFill>
                <a:latin typeface="The Seasons Bold"/>
              </a:rPr>
              <a:t>pozitiv</a:t>
            </a:r>
            <a:r>
              <a:rPr lang="en-US" sz="3600" spc="-72" dirty="0">
                <a:solidFill>
                  <a:srgbClr val="2D3526"/>
                </a:solidFill>
                <a:latin typeface="The Seasons Bold"/>
              </a:rPr>
              <a:t>, </a:t>
            </a:r>
            <a:r>
              <a:rPr lang="en-US" sz="3600" spc="-72" dirty="0" err="1">
                <a:solidFill>
                  <a:srgbClr val="2D3526"/>
                </a:solidFill>
                <a:latin typeface="The Seasons Bold"/>
              </a:rPr>
              <a:t>numit</a:t>
            </a:r>
            <a:r>
              <a:rPr lang="en-US" sz="3600" spc="-72" dirty="0">
                <a:solidFill>
                  <a:srgbClr val="2D3526"/>
                </a:solidFill>
                <a:latin typeface="The Seasons Bold"/>
              </a:rPr>
              <a:t> </a:t>
            </a:r>
            <a:r>
              <a:rPr lang="ro-RO" sz="3600" spc="-72" dirty="0" smtClean="0">
                <a:solidFill>
                  <a:srgbClr val="2D3526"/>
                </a:solidFill>
                <a:latin typeface="The Seasons Bold"/>
              </a:rPr>
              <a:t>anod</a:t>
            </a:r>
            <a:r>
              <a:rPr lang="en-US" sz="3600" spc="-72" dirty="0" smtClean="0">
                <a:solidFill>
                  <a:srgbClr val="2D3526"/>
                </a:solidFill>
                <a:latin typeface="The Seasons Bold"/>
              </a:rPr>
              <a:t>, </a:t>
            </a:r>
            <a:r>
              <a:rPr lang="en-US" sz="3600" spc="-72" dirty="0" err="1">
                <a:solidFill>
                  <a:srgbClr val="2D3526"/>
                </a:solidFill>
                <a:latin typeface="The Seasons Bold"/>
              </a:rPr>
              <a:t>este</a:t>
            </a:r>
            <a:r>
              <a:rPr lang="en-US" sz="3600" spc="-72" dirty="0">
                <a:solidFill>
                  <a:srgbClr val="2D3526"/>
                </a:solidFill>
                <a:latin typeface="The Seasons Bold"/>
              </a:rPr>
              <a:t> </a:t>
            </a:r>
            <a:r>
              <a:rPr lang="en-US" sz="3600" spc="-72" dirty="0" err="1">
                <a:solidFill>
                  <a:srgbClr val="2D3526"/>
                </a:solidFill>
                <a:latin typeface="The Seasons Bold"/>
              </a:rPr>
              <a:t>fabricat</a:t>
            </a:r>
            <a:r>
              <a:rPr lang="en-US" sz="3600" spc="-72" dirty="0">
                <a:solidFill>
                  <a:srgbClr val="2D3526"/>
                </a:solidFill>
                <a:latin typeface="The Seasons Bold"/>
              </a:rPr>
              <a:t> din </a:t>
            </a:r>
            <a:r>
              <a:rPr lang="en-US" sz="3600" spc="-72" dirty="0" err="1">
                <a:solidFill>
                  <a:srgbClr val="2D3526"/>
                </a:solidFill>
                <a:latin typeface="The Seasons Bold"/>
              </a:rPr>
              <a:t>cupru</a:t>
            </a:r>
            <a:r>
              <a:rPr lang="en-US" sz="3600" spc="-72" dirty="0">
                <a:solidFill>
                  <a:srgbClr val="2D3526"/>
                </a:solidFill>
                <a:latin typeface="The Seasons Bold"/>
              </a:rPr>
              <a:t>. </a:t>
            </a:r>
          </a:p>
          <a:p>
            <a:pPr algn="ctr">
              <a:lnSpc>
                <a:spcPts val="5040"/>
              </a:lnSpc>
            </a:pPr>
            <a:r>
              <a:rPr lang="en-US" sz="3600" spc="-72" dirty="0">
                <a:solidFill>
                  <a:srgbClr val="2D3526"/>
                </a:solidFill>
                <a:latin typeface="The Seasons Bold"/>
              </a:rPr>
              <a:t> </a:t>
            </a:r>
            <a:r>
              <a:rPr lang="en-US" sz="3600" spc="-72" dirty="0" err="1">
                <a:solidFill>
                  <a:srgbClr val="2D3526"/>
                </a:solidFill>
                <a:latin typeface="The Seasons Bold"/>
              </a:rPr>
              <a:t>Cartoful</a:t>
            </a:r>
            <a:r>
              <a:rPr lang="en-US" sz="3600" spc="-72" dirty="0">
                <a:solidFill>
                  <a:srgbClr val="2D3526"/>
                </a:solidFill>
                <a:latin typeface="The Seasons Bold"/>
              </a:rPr>
              <a:t> </a:t>
            </a:r>
            <a:r>
              <a:rPr lang="en-US" sz="3600" spc="-72" dirty="0" err="1">
                <a:solidFill>
                  <a:srgbClr val="2D3526"/>
                </a:solidFill>
                <a:latin typeface="The Seasons Bold"/>
              </a:rPr>
              <a:t>în</a:t>
            </a:r>
            <a:r>
              <a:rPr lang="en-US" sz="3600" spc="-72" dirty="0">
                <a:solidFill>
                  <a:srgbClr val="2D3526"/>
                </a:solidFill>
                <a:latin typeface="The Seasons Bold"/>
              </a:rPr>
              <a:t> sine nu </a:t>
            </a:r>
            <a:r>
              <a:rPr lang="en-US" sz="3600" spc="-72" dirty="0" err="1">
                <a:solidFill>
                  <a:srgbClr val="2D3526"/>
                </a:solidFill>
                <a:latin typeface="The Seasons Bold"/>
              </a:rPr>
              <a:t>generează</a:t>
            </a:r>
            <a:r>
              <a:rPr lang="en-US" sz="3600" spc="-72" dirty="0">
                <a:solidFill>
                  <a:srgbClr val="2D3526"/>
                </a:solidFill>
                <a:latin typeface="The Seasons Bold"/>
              </a:rPr>
              <a:t> </a:t>
            </a:r>
            <a:r>
              <a:rPr lang="en-US" sz="3600" spc="-72" dirty="0" err="1">
                <a:solidFill>
                  <a:srgbClr val="2D3526"/>
                </a:solidFill>
                <a:latin typeface="The Seasons Bold"/>
              </a:rPr>
              <a:t>electricitate</a:t>
            </a:r>
            <a:r>
              <a:rPr lang="en-US" sz="3600" spc="-72" dirty="0">
                <a:solidFill>
                  <a:srgbClr val="2D3526"/>
                </a:solidFill>
                <a:latin typeface="The Seasons Bold"/>
              </a:rPr>
              <a:t>. </a:t>
            </a:r>
            <a:r>
              <a:rPr lang="en-US" sz="3600" spc="-72" dirty="0" err="1">
                <a:solidFill>
                  <a:srgbClr val="2D3526"/>
                </a:solidFill>
                <a:latin typeface="The Seasons Bold"/>
              </a:rPr>
              <a:t>Acesta</a:t>
            </a:r>
            <a:r>
              <a:rPr lang="en-US" sz="3600" spc="-72" dirty="0">
                <a:solidFill>
                  <a:srgbClr val="2D3526"/>
                </a:solidFill>
                <a:latin typeface="The Seasons Bold"/>
              </a:rPr>
              <a:t> </a:t>
            </a:r>
            <a:r>
              <a:rPr lang="en-US" sz="3600" spc="-72" dirty="0" err="1">
                <a:solidFill>
                  <a:srgbClr val="2D3526"/>
                </a:solidFill>
                <a:latin typeface="The Seasons Bold"/>
              </a:rPr>
              <a:t>conține</a:t>
            </a:r>
            <a:r>
              <a:rPr lang="en-US" sz="3600" spc="-72" dirty="0">
                <a:solidFill>
                  <a:srgbClr val="2D3526"/>
                </a:solidFill>
                <a:latin typeface="The Seasons Bold"/>
              </a:rPr>
              <a:t> acid ascorbic care, </a:t>
            </a:r>
            <a:r>
              <a:rPr lang="en-US" sz="3600" spc="-72" dirty="0" err="1">
                <a:solidFill>
                  <a:srgbClr val="2D3526"/>
                </a:solidFill>
                <a:latin typeface="The Seasons Bold"/>
              </a:rPr>
              <a:t>împreună</a:t>
            </a:r>
            <a:r>
              <a:rPr lang="en-US" sz="3600" spc="-72" dirty="0">
                <a:solidFill>
                  <a:srgbClr val="2D3526"/>
                </a:solidFill>
                <a:latin typeface="The Seasons Bold"/>
              </a:rPr>
              <a:t> cu un </a:t>
            </a:r>
            <a:r>
              <a:rPr lang="en-US" sz="3600" spc="-72" dirty="0" err="1">
                <a:solidFill>
                  <a:srgbClr val="2D3526"/>
                </a:solidFill>
                <a:latin typeface="The Seasons Bold"/>
              </a:rPr>
              <a:t>electrod</a:t>
            </a:r>
            <a:r>
              <a:rPr lang="en-US" sz="3600" spc="-72" dirty="0">
                <a:solidFill>
                  <a:srgbClr val="2D3526"/>
                </a:solidFill>
                <a:latin typeface="The Seasons Bold"/>
              </a:rPr>
              <a:t> de zinc </a:t>
            </a:r>
            <a:r>
              <a:rPr lang="en-US" sz="3600" spc="-72" dirty="0" err="1">
                <a:solidFill>
                  <a:srgbClr val="2D3526"/>
                </a:solidFill>
                <a:latin typeface="The Seasons Bold"/>
              </a:rPr>
              <a:t>și</a:t>
            </a:r>
            <a:r>
              <a:rPr lang="en-US" sz="3600" spc="-72" dirty="0">
                <a:solidFill>
                  <a:srgbClr val="2D3526"/>
                </a:solidFill>
                <a:latin typeface="The Seasons Bold"/>
              </a:rPr>
              <a:t> </a:t>
            </a:r>
            <a:r>
              <a:rPr lang="en-US" sz="3600" spc="-72" dirty="0" err="1">
                <a:solidFill>
                  <a:srgbClr val="2D3526"/>
                </a:solidFill>
                <a:latin typeface="The Seasons Bold"/>
              </a:rPr>
              <a:t>cupru</a:t>
            </a:r>
            <a:r>
              <a:rPr lang="en-US" sz="3600" spc="-72" dirty="0">
                <a:solidFill>
                  <a:srgbClr val="2D3526"/>
                </a:solidFill>
                <a:latin typeface="The Seasons Bold"/>
              </a:rPr>
              <a:t> </a:t>
            </a:r>
            <a:r>
              <a:rPr lang="en-US" sz="3600" spc="-72" dirty="0" err="1">
                <a:solidFill>
                  <a:srgbClr val="2D3526"/>
                </a:solidFill>
                <a:latin typeface="The Seasons Bold"/>
              </a:rPr>
              <a:t>creează</a:t>
            </a:r>
            <a:r>
              <a:rPr lang="en-US" sz="3600" spc="-72" dirty="0">
                <a:solidFill>
                  <a:srgbClr val="2D3526"/>
                </a:solidFill>
                <a:latin typeface="The Seasons Bold"/>
              </a:rPr>
              <a:t> </a:t>
            </a:r>
            <a:r>
              <a:rPr lang="en-US" sz="3600" spc="-72" dirty="0" err="1">
                <a:solidFill>
                  <a:srgbClr val="2D3526"/>
                </a:solidFill>
                <a:latin typeface="The Seasons Bold"/>
              </a:rPr>
              <a:t>electroni</a:t>
            </a:r>
            <a:r>
              <a:rPr lang="en-US" sz="3600" spc="-72" dirty="0">
                <a:solidFill>
                  <a:srgbClr val="2D3526"/>
                </a:solidFill>
                <a:latin typeface="The Seasons Bold"/>
              </a:rPr>
              <a:t> care se </a:t>
            </a:r>
            <a:r>
              <a:rPr lang="en-US" sz="3600" spc="-72" dirty="0" err="1">
                <a:solidFill>
                  <a:srgbClr val="2D3526"/>
                </a:solidFill>
                <a:latin typeface="The Seasons Bold"/>
              </a:rPr>
              <a:t>mișcă</a:t>
            </a:r>
            <a:r>
              <a:rPr lang="en-US" sz="3600" spc="-72" dirty="0">
                <a:solidFill>
                  <a:srgbClr val="2D3526"/>
                </a:solidFill>
                <a:latin typeface="The Seasons Bold"/>
              </a:rPr>
              <a:t> </a:t>
            </a:r>
            <a:r>
              <a:rPr lang="en-US" sz="3600" spc="-72" dirty="0" err="1">
                <a:solidFill>
                  <a:srgbClr val="2D3526"/>
                </a:solidFill>
                <a:latin typeface="The Seasons Bold"/>
              </a:rPr>
              <a:t>dintr</a:t>
            </a:r>
            <a:r>
              <a:rPr lang="en-US" sz="3600" spc="-72" dirty="0">
                <a:solidFill>
                  <a:srgbClr val="2D3526"/>
                </a:solidFill>
                <a:latin typeface="The Seasons Bold"/>
              </a:rPr>
              <a:t>-o parte </a:t>
            </a:r>
            <a:r>
              <a:rPr lang="en-US" sz="3600" spc="-72" dirty="0" err="1">
                <a:solidFill>
                  <a:srgbClr val="2D3526"/>
                </a:solidFill>
                <a:latin typeface="The Seasons Bold"/>
              </a:rPr>
              <a:t>în</a:t>
            </a:r>
            <a:r>
              <a:rPr lang="en-US" sz="3600" spc="-72" dirty="0">
                <a:solidFill>
                  <a:srgbClr val="2D3526"/>
                </a:solidFill>
                <a:latin typeface="The Seasons Bold"/>
              </a:rPr>
              <a:t> </a:t>
            </a:r>
            <a:r>
              <a:rPr lang="en-US" sz="3600" spc="-72" dirty="0" err="1">
                <a:solidFill>
                  <a:srgbClr val="2D3526"/>
                </a:solidFill>
                <a:latin typeface="The Seasons Bold"/>
              </a:rPr>
              <a:t>alta</a:t>
            </a:r>
            <a:r>
              <a:rPr lang="en-US" sz="3600" spc="-72" dirty="0">
                <a:solidFill>
                  <a:srgbClr val="2D3526"/>
                </a:solidFill>
                <a:latin typeface="The Seasons Bold"/>
              </a:rPr>
              <a:t>, </a:t>
            </a:r>
            <a:r>
              <a:rPr lang="en-US" sz="3600" spc="-72" dirty="0" err="1">
                <a:solidFill>
                  <a:srgbClr val="2D3526"/>
                </a:solidFill>
                <a:latin typeface="The Seasons Bold"/>
              </a:rPr>
              <a:t>folosind</a:t>
            </a:r>
            <a:r>
              <a:rPr lang="en-US" sz="3600" spc="-72" dirty="0">
                <a:solidFill>
                  <a:srgbClr val="2D3526"/>
                </a:solidFill>
                <a:latin typeface="The Seasons Bold"/>
              </a:rPr>
              <a:t> </a:t>
            </a:r>
            <a:r>
              <a:rPr lang="en-US" sz="3600" spc="-72" dirty="0" err="1">
                <a:solidFill>
                  <a:srgbClr val="2D3526"/>
                </a:solidFill>
                <a:latin typeface="The Seasons Bold"/>
              </a:rPr>
              <a:t>acest</a:t>
            </a:r>
            <a:r>
              <a:rPr lang="en-US" sz="3600" spc="-72" dirty="0">
                <a:solidFill>
                  <a:srgbClr val="2D3526"/>
                </a:solidFill>
                <a:latin typeface="The Seasons Bold"/>
              </a:rPr>
              <a:t> </a:t>
            </a:r>
            <a:r>
              <a:rPr lang="en-US" sz="3600" spc="-72" dirty="0" err="1">
                <a:solidFill>
                  <a:srgbClr val="2D3526"/>
                </a:solidFill>
                <a:latin typeface="The Seasons Bold"/>
              </a:rPr>
              <a:t>produs</a:t>
            </a:r>
            <a:r>
              <a:rPr lang="en-US" sz="3600" spc="-72" dirty="0">
                <a:solidFill>
                  <a:srgbClr val="2D3526"/>
                </a:solidFill>
                <a:latin typeface="The Seasons Bold"/>
              </a:rPr>
              <a:t> natural </a:t>
            </a:r>
            <a:r>
              <a:rPr lang="en-US" sz="3600" spc="-72" dirty="0" err="1">
                <a:solidFill>
                  <a:srgbClr val="2D3526"/>
                </a:solidFill>
                <a:latin typeface="The Seasons Bold"/>
              </a:rPr>
              <a:t>drept</a:t>
            </a:r>
            <a:r>
              <a:rPr lang="en-US" sz="3600" spc="-72" dirty="0">
                <a:solidFill>
                  <a:srgbClr val="2D3526"/>
                </a:solidFill>
                <a:latin typeface="The Seasons Bold"/>
              </a:rPr>
              <a:t> conductor de </a:t>
            </a:r>
            <a:r>
              <a:rPr lang="en-US" sz="3600" spc="-72" dirty="0" err="1">
                <a:solidFill>
                  <a:srgbClr val="2D3526"/>
                </a:solidFill>
                <a:latin typeface="The Seasons Bold"/>
              </a:rPr>
              <a:t>energie</a:t>
            </a:r>
            <a:r>
              <a:rPr lang="en-US" sz="3600" spc="-72" dirty="0">
                <a:solidFill>
                  <a:srgbClr val="2D3526"/>
                </a:solidFill>
                <a:latin typeface="The Seasons Bold"/>
              </a:rPr>
              <a:t>.</a:t>
            </a:r>
          </a:p>
          <a:p>
            <a:pPr algn="ctr">
              <a:lnSpc>
                <a:spcPts val="5040"/>
              </a:lnSpc>
            </a:pPr>
            <a:r>
              <a:rPr lang="en-US" sz="3600" spc="-72" dirty="0">
                <a:solidFill>
                  <a:srgbClr val="2D3526"/>
                </a:solidFill>
                <a:latin typeface="The Seasons Bold"/>
              </a:rPr>
              <a:t> </a:t>
            </a:r>
          </a:p>
        </p:txBody>
      </p:sp>
      <p:sp>
        <p:nvSpPr>
          <p:cNvPr id="4" name="TextBox 4"/>
          <p:cNvSpPr txBox="1"/>
          <p:nvPr/>
        </p:nvSpPr>
        <p:spPr>
          <a:xfrm>
            <a:off x="-1081090" y="1511700"/>
            <a:ext cx="20450180" cy="1146187"/>
          </a:xfrm>
          <a:prstGeom prst="rect">
            <a:avLst/>
          </a:prstGeom>
        </p:spPr>
        <p:txBody>
          <a:bodyPr lIns="0" tIns="0" rIns="0" bIns="0" rtlCol="0" anchor="t">
            <a:spAutoFit/>
          </a:bodyPr>
          <a:lstStyle/>
          <a:p>
            <a:pPr algn="ctr">
              <a:lnSpc>
                <a:spcPts val="8000"/>
              </a:lnSpc>
            </a:pPr>
            <a:r>
              <a:rPr lang="en-US" sz="8000">
                <a:solidFill>
                  <a:srgbClr val="2D3526"/>
                </a:solidFill>
                <a:latin typeface="TAN Pearl"/>
              </a:rPr>
              <a:t>Principiul experimentului</a:t>
            </a:r>
          </a:p>
        </p:txBody>
      </p:sp>
      <p:sp>
        <p:nvSpPr>
          <p:cNvPr id="5" name="Freeform 5"/>
          <p:cNvSpPr/>
          <p:nvPr/>
        </p:nvSpPr>
        <p:spPr>
          <a:xfrm>
            <a:off x="13293698" y="9258300"/>
            <a:ext cx="6693369" cy="3672986"/>
          </a:xfrm>
          <a:custGeom>
            <a:avLst/>
            <a:gdLst/>
            <a:ahLst/>
            <a:cxnLst/>
            <a:rect l="l" t="t" r="r" b="b"/>
            <a:pathLst>
              <a:path w="6693369" h="3672986">
                <a:moveTo>
                  <a:pt x="0" y="0"/>
                </a:moveTo>
                <a:lnTo>
                  <a:pt x="6693369" y="0"/>
                </a:lnTo>
                <a:lnTo>
                  <a:pt x="6693369" y="3672986"/>
                </a:lnTo>
                <a:lnTo>
                  <a:pt x="0" y="36729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DC5A7"/>
        </a:solidFill>
        <a:effectLst/>
      </p:bgPr>
    </p:bg>
    <p:spTree>
      <p:nvGrpSpPr>
        <p:cNvPr id="1" name=""/>
        <p:cNvGrpSpPr/>
        <p:nvPr/>
      </p:nvGrpSpPr>
      <p:grpSpPr>
        <a:xfrm>
          <a:off x="0" y="0"/>
          <a:ext cx="0" cy="0"/>
          <a:chOff x="0" y="0"/>
          <a:chExt cx="0" cy="0"/>
        </a:xfrm>
      </p:grpSpPr>
      <p:sp>
        <p:nvSpPr>
          <p:cNvPr id="2" name="Freeform 2"/>
          <p:cNvSpPr/>
          <p:nvPr/>
        </p:nvSpPr>
        <p:spPr>
          <a:xfrm>
            <a:off x="12069096" y="1249334"/>
            <a:ext cx="7476694" cy="1631279"/>
          </a:xfrm>
          <a:custGeom>
            <a:avLst/>
            <a:gdLst/>
            <a:ahLst/>
            <a:cxnLst/>
            <a:rect l="l" t="t" r="r" b="b"/>
            <a:pathLst>
              <a:path w="7476694" h="1631279">
                <a:moveTo>
                  <a:pt x="0" y="0"/>
                </a:moveTo>
                <a:lnTo>
                  <a:pt x="7476694" y="0"/>
                </a:lnTo>
                <a:lnTo>
                  <a:pt x="7476694" y="1631279"/>
                </a:lnTo>
                <a:lnTo>
                  <a:pt x="0" y="16312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2955092" y="3291746"/>
            <a:ext cx="12377816" cy="2088561"/>
            <a:chOff x="0" y="0"/>
            <a:chExt cx="16503755" cy="2784748"/>
          </a:xfrm>
        </p:grpSpPr>
        <p:grpSp>
          <p:nvGrpSpPr>
            <p:cNvPr id="4" name="Group 4"/>
            <p:cNvGrpSpPr/>
            <p:nvPr/>
          </p:nvGrpSpPr>
          <p:grpSpPr>
            <a:xfrm>
              <a:off x="972881" y="0"/>
              <a:ext cx="15530873" cy="2784748"/>
              <a:chOff x="0" y="0"/>
              <a:chExt cx="3939620" cy="706390"/>
            </a:xfrm>
          </p:grpSpPr>
          <p:sp>
            <p:nvSpPr>
              <p:cNvPr id="5" name="Freeform 5"/>
              <p:cNvSpPr/>
              <p:nvPr/>
            </p:nvSpPr>
            <p:spPr>
              <a:xfrm>
                <a:off x="0" y="0"/>
                <a:ext cx="3939620" cy="706390"/>
              </a:xfrm>
              <a:custGeom>
                <a:avLst/>
                <a:gdLst/>
                <a:ahLst/>
                <a:cxnLst/>
                <a:rect l="l" t="t" r="r" b="b"/>
                <a:pathLst>
                  <a:path w="3939620" h="706390">
                    <a:moveTo>
                      <a:pt x="31427" y="0"/>
                    </a:moveTo>
                    <a:lnTo>
                      <a:pt x="3908193" y="0"/>
                    </a:lnTo>
                    <a:cubicBezTo>
                      <a:pt x="3916528" y="0"/>
                      <a:pt x="3924522" y="3311"/>
                      <a:pt x="3930416" y="9205"/>
                    </a:cubicBezTo>
                    <a:cubicBezTo>
                      <a:pt x="3936309" y="15099"/>
                      <a:pt x="3939620" y="23092"/>
                      <a:pt x="3939620" y="31427"/>
                    </a:cubicBezTo>
                    <a:lnTo>
                      <a:pt x="3939620" y="674963"/>
                    </a:lnTo>
                    <a:cubicBezTo>
                      <a:pt x="3939620" y="692319"/>
                      <a:pt x="3925550" y="706390"/>
                      <a:pt x="3908193" y="706390"/>
                    </a:cubicBezTo>
                    <a:lnTo>
                      <a:pt x="31427" y="706390"/>
                    </a:lnTo>
                    <a:cubicBezTo>
                      <a:pt x="23092" y="706390"/>
                      <a:pt x="15099" y="703079"/>
                      <a:pt x="9205" y="697185"/>
                    </a:cubicBezTo>
                    <a:cubicBezTo>
                      <a:pt x="3311" y="691291"/>
                      <a:pt x="0" y="683298"/>
                      <a:pt x="0" y="674963"/>
                    </a:cubicBezTo>
                    <a:lnTo>
                      <a:pt x="0" y="31427"/>
                    </a:lnTo>
                    <a:cubicBezTo>
                      <a:pt x="0" y="14070"/>
                      <a:pt x="14070" y="0"/>
                      <a:pt x="31427" y="0"/>
                    </a:cubicBezTo>
                    <a:close/>
                  </a:path>
                </a:pathLst>
              </a:custGeom>
              <a:solidFill>
                <a:srgbClr val="2D3526"/>
              </a:solidFill>
            </p:spPr>
          </p:sp>
          <p:sp>
            <p:nvSpPr>
              <p:cNvPr id="6" name="TextBox 6"/>
              <p:cNvSpPr txBox="1"/>
              <p:nvPr/>
            </p:nvSpPr>
            <p:spPr>
              <a:xfrm>
                <a:off x="0" y="-38100"/>
                <a:ext cx="3939620" cy="744490"/>
              </a:xfrm>
              <a:prstGeom prst="rect">
                <a:avLst/>
              </a:prstGeom>
            </p:spPr>
            <p:txBody>
              <a:bodyPr lIns="46344" tIns="46344" rIns="46344" bIns="46344" rtlCol="0" anchor="ctr"/>
              <a:lstStyle/>
              <a:p>
                <a:pPr algn="ctr">
                  <a:lnSpc>
                    <a:spcPts val="2659"/>
                  </a:lnSpc>
                  <a:spcBef>
                    <a:spcPct val="0"/>
                  </a:spcBef>
                </a:pPr>
                <a:endParaRPr/>
              </a:p>
            </p:txBody>
          </p:sp>
        </p:grpSp>
        <p:grpSp>
          <p:nvGrpSpPr>
            <p:cNvPr id="7" name="Group 7"/>
            <p:cNvGrpSpPr/>
            <p:nvPr/>
          </p:nvGrpSpPr>
          <p:grpSpPr>
            <a:xfrm>
              <a:off x="0" y="419493"/>
              <a:ext cx="1945763" cy="19457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9" name="TextBox 9"/>
              <p:cNvSpPr txBox="1"/>
              <p:nvPr/>
            </p:nvSpPr>
            <p:spPr>
              <a:xfrm>
                <a:off x="76200" y="38100"/>
                <a:ext cx="660400" cy="698500"/>
              </a:xfrm>
              <a:prstGeom prst="rect">
                <a:avLst/>
              </a:prstGeom>
            </p:spPr>
            <p:txBody>
              <a:bodyPr lIns="46344" tIns="46344" rIns="46344" bIns="46344" rtlCol="0" anchor="ctr"/>
              <a:lstStyle/>
              <a:p>
                <a:pPr algn="ctr">
                  <a:lnSpc>
                    <a:spcPts val="2659"/>
                  </a:lnSpc>
                </a:pPr>
                <a:endParaRPr/>
              </a:p>
            </p:txBody>
          </p:sp>
        </p:grpSp>
        <p:sp>
          <p:nvSpPr>
            <p:cNvPr id="10" name="TextBox 10"/>
            <p:cNvSpPr txBox="1"/>
            <p:nvPr/>
          </p:nvSpPr>
          <p:spPr>
            <a:xfrm>
              <a:off x="319243" y="947581"/>
              <a:ext cx="1206765" cy="971411"/>
            </a:xfrm>
            <a:prstGeom prst="rect">
              <a:avLst/>
            </a:prstGeom>
          </p:spPr>
          <p:txBody>
            <a:bodyPr lIns="0" tIns="0" rIns="0" bIns="0" rtlCol="0" anchor="t">
              <a:spAutoFit/>
            </a:bodyPr>
            <a:lstStyle/>
            <a:p>
              <a:pPr algn="ctr">
                <a:lnSpc>
                  <a:spcPts val="5229"/>
                </a:lnSpc>
              </a:pPr>
              <a:r>
                <a:rPr lang="en-US" sz="5229">
                  <a:solidFill>
                    <a:srgbClr val="2D3526"/>
                  </a:solidFill>
                  <a:latin typeface="The Seasons"/>
                </a:rPr>
                <a:t>01</a:t>
              </a:r>
            </a:p>
          </p:txBody>
        </p:sp>
      </p:grpSp>
      <p:grpSp>
        <p:nvGrpSpPr>
          <p:cNvPr id="11" name="Group 11"/>
          <p:cNvGrpSpPr/>
          <p:nvPr/>
        </p:nvGrpSpPr>
        <p:grpSpPr>
          <a:xfrm>
            <a:off x="3684753" y="5723986"/>
            <a:ext cx="11648155" cy="2088561"/>
            <a:chOff x="0" y="0"/>
            <a:chExt cx="3939620" cy="706390"/>
          </a:xfrm>
        </p:grpSpPr>
        <p:sp>
          <p:nvSpPr>
            <p:cNvPr id="12" name="Freeform 12"/>
            <p:cNvSpPr/>
            <p:nvPr/>
          </p:nvSpPr>
          <p:spPr>
            <a:xfrm>
              <a:off x="0" y="0"/>
              <a:ext cx="3939620" cy="706390"/>
            </a:xfrm>
            <a:custGeom>
              <a:avLst/>
              <a:gdLst/>
              <a:ahLst/>
              <a:cxnLst/>
              <a:rect l="l" t="t" r="r" b="b"/>
              <a:pathLst>
                <a:path w="3939620" h="706390">
                  <a:moveTo>
                    <a:pt x="33897" y="0"/>
                  </a:moveTo>
                  <a:lnTo>
                    <a:pt x="3905723" y="0"/>
                  </a:lnTo>
                  <a:cubicBezTo>
                    <a:pt x="3914713" y="0"/>
                    <a:pt x="3923335" y="3571"/>
                    <a:pt x="3929692" y="9928"/>
                  </a:cubicBezTo>
                  <a:cubicBezTo>
                    <a:pt x="3936049" y="16285"/>
                    <a:pt x="3939620" y="24907"/>
                    <a:pt x="3939620" y="33897"/>
                  </a:cubicBezTo>
                  <a:lnTo>
                    <a:pt x="3939620" y="672493"/>
                  </a:lnTo>
                  <a:cubicBezTo>
                    <a:pt x="3939620" y="691214"/>
                    <a:pt x="3924444" y="706390"/>
                    <a:pt x="3905723" y="706390"/>
                  </a:cubicBezTo>
                  <a:lnTo>
                    <a:pt x="33897" y="706390"/>
                  </a:lnTo>
                  <a:cubicBezTo>
                    <a:pt x="24907" y="706390"/>
                    <a:pt x="16285" y="702819"/>
                    <a:pt x="9928" y="696462"/>
                  </a:cubicBezTo>
                  <a:cubicBezTo>
                    <a:pt x="3571" y="690105"/>
                    <a:pt x="0" y="681483"/>
                    <a:pt x="0" y="672493"/>
                  </a:cubicBezTo>
                  <a:lnTo>
                    <a:pt x="0" y="33897"/>
                  </a:lnTo>
                  <a:cubicBezTo>
                    <a:pt x="0" y="15176"/>
                    <a:pt x="15176" y="0"/>
                    <a:pt x="33897" y="0"/>
                  </a:cubicBezTo>
                  <a:close/>
                </a:path>
              </a:pathLst>
            </a:custGeom>
            <a:solidFill>
              <a:srgbClr val="2D3526"/>
            </a:solidFill>
          </p:spPr>
        </p:sp>
        <p:sp>
          <p:nvSpPr>
            <p:cNvPr id="13" name="TextBox 13"/>
            <p:cNvSpPr txBox="1"/>
            <p:nvPr/>
          </p:nvSpPr>
          <p:spPr>
            <a:xfrm>
              <a:off x="0" y="-38100"/>
              <a:ext cx="3939620" cy="744490"/>
            </a:xfrm>
            <a:prstGeom prst="rect">
              <a:avLst/>
            </a:prstGeom>
          </p:spPr>
          <p:txBody>
            <a:bodyPr lIns="42967" tIns="42967" rIns="42967" bIns="42967" rtlCol="0" anchor="ctr"/>
            <a:lstStyle/>
            <a:p>
              <a:pPr algn="ctr">
                <a:lnSpc>
                  <a:spcPts val="2660"/>
                </a:lnSpc>
                <a:spcBef>
                  <a:spcPct val="0"/>
                </a:spcBef>
              </a:pPr>
              <a:endParaRPr/>
            </a:p>
          </p:txBody>
        </p:sp>
      </p:grpSp>
      <p:grpSp>
        <p:nvGrpSpPr>
          <p:cNvPr id="14" name="Group 14"/>
          <p:cNvGrpSpPr/>
          <p:nvPr/>
        </p:nvGrpSpPr>
        <p:grpSpPr>
          <a:xfrm>
            <a:off x="2955092" y="6038606"/>
            <a:ext cx="1459322" cy="145932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6" name="TextBox 16"/>
            <p:cNvSpPr txBox="1"/>
            <p:nvPr/>
          </p:nvSpPr>
          <p:spPr>
            <a:xfrm>
              <a:off x="76200" y="38100"/>
              <a:ext cx="660400" cy="698500"/>
            </a:xfrm>
            <a:prstGeom prst="rect">
              <a:avLst/>
            </a:prstGeom>
          </p:spPr>
          <p:txBody>
            <a:bodyPr lIns="42967" tIns="42967" rIns="42967" bIns="42967" rtlCol="0" anchor="ctr"/>
            <a:lstStyle/>
            <a:p>
              <a:pPr algn="ctr">
                <a:lnSpc>
                  <a:spcPts val="2660"/>
                </a:lnSpc>
              </a:pPr>
              <a:endParaRPr/>
            </a:p>
          </p:txBody>
        </p:sp>
      </p:grpSp>
      <p:sp>
        <p:nvSpPr>
          <p:cNvPr id="17" name="TextBox 17"/>
          <p:cNvSpPr txBox="1"/>
          <p:nvPr/>
        </p:nvSpPr>
        <p:spPr>
          <a:xfrm>
            <a:off x="3273319" y="6493572"/>
            <a:ext cx="822869" cy="635115"/>
          </a:xfrm>
          <a:prstGeom prst="rect">
            <a:avLst/>
          </a:prstGeom>
        </p:spPr>
        <p:txBody>
          <a:bodyPr lIns="0" tIns="0" rIns="0" bIns="0" rtlCol="0" anchor="t">
            <a:spAutoFit/>
          </a:bodyPr>
          <a:lstStyle/>
          <a:p>
            <a:pPr algn="ctr">
              <a:lnSpc>
                <a:spcPts val="4754"/>
              </a:lnSpc>
            </a:pPr>
            <a:r>
              <a:rPr lang="en-US" sz="4754">
                <a:solidFill>
                  <a:srgbClr val="2D3526"/>
                </a:solidFill>
                <a:latin typeface="The Seasons"/>
              </a:rPr>
              <a:t>02</a:t>
            </a:r>
          </a:p>
        </p:txBody>
      </p:sp>
      <p:sp>
        <p:nvSpPr>
          <p:cNvPr id="18" name="TextBox 18"/>
          <p:cNvSpPr txBox="1"/>
          <p:nvPr/>
        </p:nvSpPr>
        <p:spPr>
          <a:xfrm>
            <a:off x="5483703" y="1041982"/>
            <a:ext cx="7320593" cy="2112658"/>
          </a:xfrm>
          <a:prstGeom prst="rect">
            <a:avLst/>
          </a:prstGeom>
        </p:spPr>
        <p:txBody>
          <a:bodyPr lIns="0" tIns="0" rIns="0" bIns="0" rtlCol="0" anchor="t">
            <a:spAutoFit/>
          </a:bodyPr>
          <a:lstStyle/>
          <a:p>
            <a:pPr algn="ctr">
              <a:lnSpc>
                <a:spcPts val="7800"/>
              </a:lnSpc>
            </a:pPr>
            <a:r>
              <a:rPr lang="en-US" sz="7800">
                <a:solidFill>
                  <a:srgbClr val="2D3526"/>
                </a:solidFill>
                <a:latin typeface="TAN Pearl"/>
              </a:rPr>
              <a:t>Mod de lucru</a:t>
            </a:r>
          </a:p>
        </p:txBody>
      </p:sp>
      <p:sp>
        <p:nvSpPr>
          <p:cNvPr id="19" name="Freeform 19"/>
          <p:cNvSpPr/>
          <p:nvPr/>
        </p:nvSpPr>
        <p:spPr>
          <a:xfrm>
            <a:off x="-1792430" y="-902828"/>
            <a:ext cx="6693369" cy="3672986"/>
          </a:xfrm>
          <a:custGeom>
            <a:avLst/>
            <a:gdLst/>
            <a:ahLst/>
            <a:cxnLst/>
            <a:rect l="l" t="t" r="r" b="b"/>
            <a:pathLst>
              <a:path w="6693369" h="3672986">
                <a:moveTo>
                  <a:pt x="0" y="0"/>
                </a:moveTo>
                <a:lnTo>
                  <a:pt x="6693369" y="0"/>
                </a:lnTo>
                <a:lnTo>
                  <a:pt x="6693369" y="3672987"/>
                </a:lnTo>
                <a:lnTo>
                  <a:pt x="0" y="36729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20" name="Group 20"/>
          <p:cNvGrpSpPr/>
          <p:nvPr/>
        </p:nvGrpSpPr>
        <p:grpSpPr>
          <a:xfrm>
            <a:off x="2955092" y="8155448"/>
            <a:ext cx="12377816" cy="2088561"/>
            <a:chOff x="0" y="0"/>
            <a:chExt cx="16503755" cy="2784748"/>
          </a:xfrm>
        </p:grpSpPr>
        <p:grpSp>
          <p:nvGrpSpPr>
            <p:cNvPr id="21" name="Group 21"/>
            <p:cNvGrpSpPr/>
            <p:nvPr/>
          </p:nvGrpSpPr>
          <p:grpSpPr>
            <a:xfrm>
              <a:off x="972881" y="0"/>
              <a:ext cx="15530873" cy="2784748"/>
              <a:chOff x="0" y="0"/>
              <a:chExt cx="3939620" cy="706390"/>
            </a:xfrm>
          </p:grpSpPr>
          <p:sp>
            <p:nvSpPr>
              <p:cNvPr id="22" name="Freeform 22"/>
              <p:cNvSpPr/>
              <p:nvPr/>
            </p:nvSpPr>
            <p:spPr>
              <a:xfrm>
                <a:off x="0" y="0"/>
                <a:ext cx="3939620" cy="706390"/>
              </a:xfrm>
              <a:custGeom>
                <a:avLst/>
                <a:gdLst/>
                <a:ahLst/>
                <a:cxnLst/>
                <a:rect l="l" t="t" r="r" b="b"/>
                <a:pathLst>
                  <a:path w="3939620" h="706390">
                    <a:moveTo>
                      <a:pt x="28671" y="0"/>
                    </a:moveTo>
                    <a:lnTo>
                      <a:pt x="3910950" y="0"/>
                    </a:lnTo>
                    <a:cubicBezTo>
                      <a:pt x="3918554" y="0"/>
                      <a:pt x="3925846" y="3021"/>
                      <a:pt x="3931223" y="8397"/>
                    </a:cubicBezTo>
                    <a:cubicBezTo>
                      <a:pt x="3936600" y="13774"/>
                      <a:pt x="3939620" y="21067"/>
                      <a:pt x="3939620" y="28671"/>
                    </a:cubicBezTo>
                    <a:lnTo>
                      <a:pt x="3939620" y="677719"/>
                    </a:lnTo>
                    <a:cubicBezTo>
                      <a:pt x="3939620" y="685323"/>
                      <a:pt x="3936600" y="692616"/>
                      <a:pt x="3931223" y="697992"/>
                    </a:cubicBezTo>
                    <a:cubicBezTo>
                      <a:pt x="3925846" y="703369"/>
                      <a:pt x="3918554" y="706390"/>
                      <a:pt x="3910950" y="706390"/>
                    </a:cubicBezTo>
                    <a:lnTo>
                      <a:pt x="28671" y="706390"/>
                    </a:lnTo>
                    <a:cubicBezTo>
                      <a:pt x="21067" y="706390"/>
                      <a:pt x="13774" y="703369"/>
                      <a:pt x="8397" y="697992"/>
                    </a:cubicBezTo>
                    <a:cubicBezTo>
                      <a:pt x="3021" y="692616"/>
                      <a:pt x="0" y="685323"/>
                      <a:pt x="0" y="677719"/>
                    </a:cubicBezTo>
                    <a:lnTo>
                      <a:pt x="0" y="28671"/>
                    </a:lnTo>
                    <a:cubicBezTo>
                      <a:pt x="0" y="21067"/>
                      <a:pt x="3021" y="13774"/>
                      <a:pt x="8397" y="8397"/>
                    </a:cubicBezTo>
                    <a:cubicBezTo>
                      <a:pt x="13774" y="3021"/>
                      <a:pt x="21067" y="0"/>
                      <a:pt x="28671" y="0"/>
                    </a:cubicBezTo>
                    <a:close/>
                  </a:path>
                </a:pathLst>
              </a:custGeom>
              <a:solidFill>
                <a:srgbClr val="2D3526"/>
              </a:solidFill>
            </p:spPr>
          </p:sp>
          <p:sp>
            <p:nvSpPr>
              <p:cNvPr id="23" name="TextBox 23"/>
              <p:cNvSpPr txBox="1"/>
              <p:nvPr/>
            </p:nvSpPr>
            <p:spPr>
              <a:xfrm>
                <a:off x="0" y="-38100"/>
                <a:ext cx="3939620" cy="74449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0" y="419493"/>
              <a:ext cx="1945763" cy="194576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7" name="TextBox 27"/>
          <p:cNvSpPr txBox="1"/>
          <p:nvPr/>
        </p:nvSpPr>
        <p:spPr>
          <a:xfrm>
            <a:off x="3301848" y="8748458"/>
            <a:ext cx="765810" cy="905383"/>
          </a:xfrm>
          <a:prstGeom prst="rect">
            <a:avLst/>
          </a:prstGeom>
        </p:spPr>
        <p:txBody>
          <a:bodyPr lIns="0" tIns="0" rIns="0" bIns="0" rtlCol="0" anchor="t">
            <a:spAutoFit/>
          </a:bodyPr>
          <a:lstStyle/>
          <a:p>
            <a:pPr algn="ctr">
              <a:lnSpc>
                <a:spcPts val="7321"/>
              </a:lnSpc>
            </a:pPr>
            <a:r>
              <a:rPr lang="en-US" sz="5229">
                <a:solidFill>
                  <a:srgbClr val="2D3526"/>
                </a:solidFill>
                <a:latin typeface="The Seasons"/>
              </a:rPr>
              <a:t>03</a:t>
            </a:r>
          </a:p>
        </p:txBody>
      </p:sp>
      <p:sp>
        <p:nvSpPr>
          <p:cNvPr id="28" name="TextBox 28"/>
          <p:cNvSpPr txBox="1"/>
          <p:nvPr/>
        </p:nvSpPr>
        <p:spPr>
          <a:xfrm>
            <a:off x="4663910" y="3659668"/>
            <a:ext cx="10431969" cy="1276516"/>
          </a:xfrm>
          <a:prstGeom prst="rect">
            <a:avLst/>
          </a:prstGeom>
        </p:spPr>
        <p:txBody>
          <a:bodyPr lIns="0" tIns="0" rIns="0" bIns="0" rtlCol="0" anchor="t">
            <a:spAutoFit/>
          </a:bodyPr>
          <a:lstStyle/>
          <a:p>
            <a:pPr algn="ctr">
              <a:lnSpc>
                <a:spcPts val="3333"/>
              </a:lnSpc>
            </a:pPr>
            <a:r>
              <a:rPr lang="en-US" sz="2381">
                <a:solidFill>
                  <a:srgbClr val="FFFFFF"/>
                </a:solidFill>
                <a:latin typeface="TAN Pearl"/>
              </a:rPr>
              <a:t>Înfige într-un cartof o tijă de cupru, în timp ce în celălalt introduci o tijă de zinc. Conectează cele două tije între ele cu firul de cupru. </a:t>
            </a:r>
          </a:p>
        </p:txBody>
      </p:sp>
      <p:sp>
        <p:nvSpPr>
          <p:cNvPr id="29" name="TextBox 29"/>
          <p:cNvSpPr txBox="1"/>
          <p:nvPr/>
        </p:nvSpPr>
        <p:spPr>
          <a:xfrm>
            <a:off x="4663910" y="5962406"/>
            <a:ext cx="10431969" cy="1696783"/>
          </a:xfrm>
          <a:prstGeom prst="rect">
            <a:avLst/>
          </a:prstGeom>
        </p:spPr>
        <p:txBody>
          <a:bodyPr lIns="0" tIns="0" rIns="0" bIns="0" rtlCol="0" anchor="t">
            <a:spAutoFit/>
          </a:bodyPr>
          <a:lstStyle/>
          <a:p>
            <a:pPr algn="ctr">
              <a:lnSpc>
                <a:spcPts val="3333"/>
              </a:lnSpc>
            </a:pPr>
            <a:r>
              <a:rPr lang="en-US" sz="2381">
                <a:solidFill>
                  <a:srgbClr val="FFFFFF"/>
                </a:solidFill>
                <a:latin typeface="TAN Pearl"/>
              </a:rPr>
              <a:t>În cartoful care are deja tija de cupru, înfige o tijă de zinc, iar în cel cu tija de zinc, o tijă de cupru. Astfel ca ambii cartofi să aibă câte două tije diferite.</a:t>
            </a:r>
          </a:p>
          <a:p>
            <a:pPr algn="ctr">
              <a:lnSpc>
                <a:spcPts val="3333"/>
              </a:lnSpc>
            </a:pPr>
            <a:endParaRPr lang="en-US" sz="2381">
              <a:solidFill>
                <a:srgbClr val="FFFFFF"/>
              </a:solidFill>
              <a:latin typeface="TAN Pearl"/>
            </a:endParaRPr>
          </a:p>
        </p:txBody>
      </p:sp>
      <p:sp>
        <p:nvSpPr>
          <p:cNvPr id="30" name="TextBox 30"/>
          <p:cNvSpPr txBox="1"/>
          <p:nvPr/>
        </p:nvSpPr>
        <p:spPr>
          <a:xfrm>
            <a:off x="4663910" y="8393573"/>
            <a:ext cx="10431969" cy="1436130"/>
          </a:xfrm>
          <a:prstGeom prst="rect">
            <a:avLst/>
          </a:prstGeom>
        </p:spPr>
        <p:txBody>
          <a:bodyPr lIns="0" tIns="0" rIns="0" bIns="0" rtlCol="0" anchor="t">
            <a:spAutoFit/>
          </a:bodyPr>
          <a:lstStyle/>
          <a:p>
            <a:pPr algn="ctr">
              <a:lnSpc>
                <a:spcPts val="3749"/>
              </a:lnSpc>
            </a:pPr>
            <a:r>
              <a:rPr lang="en-US" sz="2678">
                <a:solidFill>
                  <a:srgbClr val="FFFFFF"/>
                </a:solidFill>
                <a:latin typeface="TAN Pearl"/>
              </a:rPr>
              <a:t>De cele 2 tije introduse la punctul 2, conectează becul. Dacă s-a luminat, experimentul funcționează.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DC5A7"/>
        </a:solidFill>
        <a:effectLst/>
      </p:bgPr>
    </p:bg>
    <p:spTree>
      <p:nvGrpSpPr>
        <p:cNvPr id="1" name=""/>
        <p:cNvGrpSpPr/>
        <p:nvPr/>
      </p:nvGrpSpPr>
      <p:grpSpPr>
        <a:xfrm>
          <a:off x="0" y="0"/>
          <a:ext cx="0" cy="0"/>
          <a:chOff x="0" y="0"/>
          <a:chExt cx="0" cy="0"/>
        </a:xfrm>
      </p:grpSpPr>
      <p:grpSp>
        <p:nvGrpSpPr>
          <p:cNvPr id="2" name="Group 2"/>
          <p:cNvGrpSpPr/>
          <p:nvPr/>
        </p:nvGrpSpPr>
        <p:grpSpPr>
          <a:xfrm>
            <a:off x="1978801" y="3964318"/>
            <a:ext cx="4422493" cy="4585627"/>
            <a:chOff x="0" y="0"/>
            <a:chExt cx="1164772" cy="1207737"/>
          </a:xfrm>
        </p:grpSpPr>
        <p:sp>
          <p:nvSpPr>
            <p:cNvPr id="3" name="Freeform 3"/>
            <p:cNvSpPr/>
            <p:nvPr/>
          </p:nvSpPr>
          <p:spPr>
            <a:xfrm>
              <a:off x="0" y="0"/>
              <a:ext cx="1164772" cy="1207737"/>
            </a:xfrm>
            <a:custGeom>
              <a:avLst/>
              <a:gdLst/>
              <a:ahLst/>
              <a:cxnLst/>
              <a:rect l="l" t="t" r="r" b="b"/>
              <a:pathLst>
                <a:path w="1164772" h="1207737">
                  <a:moveTo>
                    <a:pt x="89279" y="0"/>
                  </a:moveTo>
                  <a:lnTo>
                    <a:pt x="1075492" y="0"/>
                  </a:lnTo>
                  <a:cubicBezTo>
                    <a:pt x="1124800" y="0"/>
                    <a:pt x="1164772" y="39972"/>
                    <a:pt x="1164772" y="89279"/>
                  </a:cubicBezTo>
                  <a:lnTo>
                    <a:pt x="1164772" y="1118458"/>
                  </a:lnTo>
                  <a:cubicBezTo>
                    <a:pt x="1164772" y="1142136"/>
                    <a:pt x="1155366" y="1164845"/>
                    <a:pt x="1138623" y="1181588"/>
                  </a:cubicBezTo>
                  <a:cubicBezTo>
                    <a:pt x="1121879" y="1198331"/>
                    <a:pt x="1099171" y="1207737"/>
                    <a:pt x="1075492" y="1207737"/>
                  </a:cubicBezTo>
                  <a:lnTo>
                    <a:pt x="89279" y="1207737"/>
                  </a:lnTo>
                  <a:cubicBezTo>
                    <a:pt x="39972" y="1207737"/>
                    <a:pt x="0" y="1167765"/>
                    <a:pt x="0" y="1118458"/>
                  </a:cubicBezTo>
                  <a:lnTo>
                    <a:pt x="0" y="89279"/>
                  </a:lnTo>
                  <a:cubicBezTo>
                    <a:pt x="0" y="65601"/>
                    <a:pt x="9406" y="42893"/>
                    <a:pt x="26149" y="26149"/>
                  </a:cubicBezTo>
                  <a:cubicBezTo>
                    <a:pt x="42893" y="9406"/>
                    <a:pt x="65601" y="0"/>
                    <a:pt x="89279" y="0"/>
                  </a:cubicBezTo>
                  <a:close/>
                </a:path>
              </a:pathLst>
            </a:custGeom>
            <a:solidFill>
              <a:srgbClr val="2D3526"/>
            </a:solidFill>
            <a:ln cap="rnd">
              <a:noFill/>
              <a:prstDash val="solid"/>
              <a:round/>
            </a:ln>
          </p:spPr>
        </p:sp>
        <p:sp>
          <p:nvSpPr>
            <p:cNvPr id="4" name="TextBox 4"/>
            <p:cNvSpPr txBox="1"/>
            <p:nvPr/>
          </p:nvSpPr>
          <p:spPr>
            <a:xfrm>
              <a:off x="0" y="-38100"/>
              <a:ext cx="1164772" cy="124583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932753" y="3964318"/>
            <a:ext cx="4422493" cy="4585627"/>
            <a:chOff x="0" y="0"/>
            <a:chExt cx="1164772" cy="1207737"/>
          </a:xfrm>
        </p:grpSpPr>
        <p:sp>
          <p:nvSpPr>
            <p:cNvPr id="6" name="Freeform 6"/>
            <p:cNvSpPr/>
            <p:nvPr/>
          </p:nvSpPr>
          <p:spPr>
            <a:xfrm>
              <a:off x="0" y="0"/>
              <a:ext cx="1164772" cy="1207737"/>
            </a:xfrm>
            <a:custGeom>
              <a:avLst/>
              <a:gdLst/>
              <a:ahLst/>
              <a:cxnLst/>
              <a:rect l="l" t="t" r="r" b="b"/>
              <a:pathLst>
                <a:path w="1164772" h="1207737">
                  <a:moveTo>
                    <a:pt x="89279" y="0"/>
                  </a:moveTo>
                  <a:lnTo>
                    <a:pt x="1075492" y="0"/>
                  </a:lnTo>
                  <a:cubicBezTo>
                    <a:pt x="1124800" y="0"/>
                    <a:pt x="1164772" y="39972"/>
                    <a:pt x="1164772" y="89279"/>
                  </a:cubicBezTo>
                  <a:lnTo>
                    <a:pt x="1164772" y="1118458"/>
                  </a:lnTo>
                  <a:cubicBezTo>
                    <a:pt x="1164772" y="1142136"/>
                    <a:pt x="1155366" y="1164845"/>
                    <a:pt x="1138623" y="1181588"/>
                  </a:cubicBezTo>
                  <a:cubicBezTo>
                    <a:pt x="1121879" y="1198331"/>
                    <a:pt x="1099171" y="1207737"/>
                    <a:pt x="1075492" y="1207737"/>
                  </a:cubicBezTo>
                  <a:lnTo>
                    <a:pt x="89279" y="1207737"/>
                  </a:lnTo>
                  <a:cubicBezTo>
                    <a:pt x="39972" y="1207737"/>
                    <a:pt x="0" y="1167765"/>
                    <a:pt x="0" y="1118458"/>
                  </a:cubicBezTo>
                  <a:lnTo>
                    <a:pt x="0" y="89279"/>
                  </a:lnTo>
                  <a:cubicBezTo>
                    <a:pt x="0" y="65601"/>
                    <a:pt x="9406" y="42893"/>
                    <a:pt x="26149" y="26149"/>
                  </a:cubicBezTo>
                  <a:cubicBezTo>
                    <a:pt x="42893" y="9406"/>
                    <a:pt x="65601" y="0"/>
                    <a:pt x="89279" y="0"/>
                  </a:cubicBezTo>
                  <a:close/>
                </a:path>
              </a:pathLst>
            </a:custGeom>
            <a:solidFill>
              <a:srgbClr val="2D3526"/>
            </a:solidFill>
            <a:ln cap="rnd">
              <a:noFill/>
              <a:prstDash val="solid"/>
              <a:round/>
            </a:ln>
          </p:spPr>
        </p:sp>
        <p:sp>
          <p:nvSpPr>
            <p:cNvPr id="7" name="TextBox 7"/>
            <p:cNvSpPr txBox="1"/>
            <p:nvPr/>
          </p:nvSpPr>
          <p:spPr>
            <a:xfrm>
              <a:off x="0" y="-38100"/>
              <a:ext cx="1164772" cy="1245837"/>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1886705" y="3964318"/>
            <a:ext cx="4422493" cy="4585627"/>
            <a:chOff x="0" y="0"/>
            <a:chExt cx="1164772" cy="1207737"/>
          </a:xfrm>
        </p:grpSpPr>
        <p:sp>
          <p:nvSpPr>
            <p:cNvPr id="9" name="Freeform 9"/>
            <p:cNvSpPr/>
            <p:nvPr/>
          </p:nvSpPr>
          <p:spPr>
            <a:xfrm>
              <a:off x="0" y="0"/>
              <a:ext cx="1164772" cy="1207737"/>
            </a:xfrm>
            <a:custGeom>
              <a:avLst/>
              <a:gdLst/>
              <a:ahLst/>
              <a:cxnLst/>
              <a:rect l="l" t="t" r="r" b="b"/>
              <a:pathLst>
                <a:path w="1164772" h="1207737">
                  <a:moveTo>
                    <a:pt x="89279" y="0"/>
                  </a:moveTo>
                  <a:lnTo>
                    <a:pt x="1075492" y="0"/>
                  </a:lnTo>
                  <a:cubicBezTo>
                    <a:pt x="1124800" y="0"/>
                    <a:pt x="1164772" y="39972"/>
                    <a:pt x="1164772" y="89279"/>
                  </a:cubicBezTo>
                  <a:lnTo>
                    <a:pt x="1164772" y="1118458"/>
                  </a:lnTo>
                  <a:cubicBezTo>
                    <a:pt x="1164772" y="1142136"/>
                    <a:pt x="1155366" y="1164845"/>
                    <a:pt x="1138623" y="1181588"/>
                  </a:cubicBezTo>
                  <a:cubicBezTo>
                    <a:pt x="1121879" y="1198331"/>
                    <a:pt x="1099171" y="1207737"/>
                    <a:pt x="1075492" y="1207737"/>
                  </a:cubicBezTo>
                  <a:lnTo>
                    <a:pt x="89279" y="1207737"/>
                  </a:lnTo>
                  <a:cubicBezTo>
                    <a:pt x="39972" y="1207737"/>
                    <a:pt x="0" y="1167765"/>
                    <a:pt x="0" y="1118458"/>
                  </a:cubicBezTo>
                  <a:lnTo>
                    <a:pt x="0" y="89279"/>
                  </a:lnTo>
                  <a:cubicBezTo>
                    <a:pt x="0" y="65601"/>
                    <a:pt x="9406" y="42893"/>
                    <a:pt x="26149" y="26149"/>
                  </a:cubicBezTo>
                  <a:cubicBezTo>
                    <a:pt x="42893" y="9406"/>
                    <a:pt x="65601" y="0"/>
                    <a:pt x="89279" y="0"/>
                  </a:cubicBezTo>
                  <a:close/>
                </a:path>
              </a:pathLst>
            </a:custGeom>
            <a:solidFill>
              <a:srgbClr val="2D3526"/>
            </a:solidFill>
            <a:ln cap="rnd">
              <a:noFill/>
              <a:prstDash val="solid"/>
              <a:round/>
            </a:ln>
          </p:spPr>
        </p:sp>
        <p:sp>
          <p:nvSpPr>
            <p:cNvPr id="10" name="TextBox 10"/>
            <p:cNvSpPr txBox="1"/>
            <p:nvPr/>
          </p:nvSpPr>
          <p:spPr>
            <a:xfrm>
              <a:off x="0" y="-38100"/>
              <a:ext cx="1164772" cy="124583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392883" y="700204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3405160" y="-2395655"/>
            <a:ext cx="6693369" cy="3672986"/>
          </a:xfrm>
          <a:custGeom>
            <a:avLst/>
            <a:gdLst/>
            <a:ahLst/>
            <a:cxnLst/>
            <a:rect l="l" t="t" r="r" b="b"/>
            <a:pathLst>
              <a:path w="6693369" h="3672986">
                <a:moveTo>
                  <a:pt x="0" y="0"/>
                </a:moveTo>
                <a:lnTo>
                  <a:pt x="6693370" y="0"/>
                </a:lnTo>
                <a:lnTo>
                  <a:pt x="6693370" y="3672986"/>
                </a:lnTo>
                <a:lnTo>
                  <a:pt x="0" y="36729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2691288" y="4084920"/>
            <a:ext cx="2997519" cy="4344423"/>
          </a:xfrm>
          <a:custGeom>
            <a:avLst/>
            <a:gdLst/>
            <a:ahLst/>
            <a:cxnLst/>
            <a:rect l="l" t="t" r="r" b="b"/>
            <a:pathLst>
              <a:path w="2997519" h="4344423">
                <a:moveTo>
                  <a:pt x="0" y="0"/>
                </a:moveTo>
                <a:lnTo>
                  <a:pt x="2997520" y="0"/>
                </a:lnTo>
                <a:lnTo>
                  <a:pt x="2997520" y="4344423"/>
                </a:lnTo>
                <a:lnTo>
                  <a:pt x="0" y="4344423"/>
                </a:lnTo>
                <a:lnTo>
                  <a:pt x="0" y="0"/>
                </a:lnTo>
                <a:close/>
              </a:path>
            </a:pathLst>
          </a:custGeom>
          <a:blipFill>
            <a:blip r:embed="rId6"/>
            <a:stretch>
              <a:fillRect b="-22661"/>
            </a:stretch>
          </a:blipFill>
        </p:spPr>
      </p:sp>
      <p:sp>
        <p:nvSpPr>
          <p:cNvPr id="14" name="Freeform 14"/>
          <p:cNvSpPr/>
          <p:nvPr/>
        </p:nvSpPr>
        <p:spPr>
          <a:xfrm>
            <a:off x="12171981" y="4205522"/>
            <a:ext cx="3851942" cy="4103219"/>
          </a:xfrm>
          <a:custGeom>
            <a:avLst/>
            <a:gdLst/>
            <a:ahLst/>
            <a:cxnLst/>
            <a:rect l="l" t="t" r="r" b="b"/>
            <a:pathLst>
              <a:path w="3851942" h="4103219">
                <a:moveTo>
                  <a:pt x="0" y="0"/>
                </a:moveTo>
                <a:lnTo>
                  <a:pt x="3851942" y="0"/>
                </a:lnTo>
                <a:lnTo>
                  <a:pt x="3851942" y="4103219"/>
                </a:lnTo>
                <a:lnTo>
                  <a:pt x="0" y="4103219"/>
                </a:lnTo>
                <a:lnTo>
                  <a:pt x="0" y="0"/>
                </a:lnTo>
                <a:close/>
              </a:path>
            </a:pathLst>
          </a:custGeom>
          <a:blipFill>
            <a:blip r:embed="rId7"/>
            <a:stretch>
              <a:fillRect t="-29787" b="-37103"/>
            </a:stretch>
          </a:blipFill>
        </p:spPr>
      </p:sp>
      <p:sp>
        <p:nvSpPr>
          <p:cNvPr id="15" name="Freeform 15"/>
          <p:cNvSpPr/>
          <p:nvPr/>
        </p:nvSpPr>
        <p:spPr>
          <a:xfrm>
            <a:off x="7015025" y="4608733"/>
            <a:ext cx="4257949" cy="3296797"/>
          </a:xfrm>
          <a:custGeom>
            <a:avLst/>
            <a:gdLst/>
            <a:ahLst/>
            <a:cxnLst/>
            <a:rect l="l" t="t" r="r" b="b"/>
            <a:pathLst>
              <a:path w="4257949" h="3296797">
                <a:moveTo>
                  <a:pt x="0" y="0"/>
                </a:moveTo>
                <a:lnTo>
                  <a:pt x="4257950" y="0"/>
                </a:lnTo>
                <a:lnTo>
                  <a:pt x="4257950" y="3296797"/>
                </a:lnTo>
                <a:lnTo>
                  <a:pt x="0" y="3296797"/>
                </a:lnTo>
                <a:lnTo>
                  <a:pt x="0" y="0"/>
                </a:lnTo>
                <a:close/>
              </a:path>
            </a:pathLst>
          </a:custGeom>
          <a:blipFill>
            <a:blip r:embed="rId8"/>
            <a:stretch>
              <a:fillRect t="-71177" b="-58429"/>
            </a:stretch>
          </a:blipFill>
        </p:spPr>
      </p:sp>
      <p:sp>
        <p:nvSpPr>
          <p:cNvPr id="16" name="TextBox 16"/>
          <p:cNvSpPr txBox="1"/>
          <p:nvPr/>
        </p:nvSpPr>
        <p:spPr>
          <a:xfrm>
            <a:off x="3090627" y="1832305"/>
            <a:ext cx="12106746" cy="1425574"/>
          </a:xfrm>
          <a:prstGeom prst="rect">
            <a:avLst/>
          </a:prstGeom>
        </p:spPr>
        <p:txBody>
          <a:bodyPr lIns="0" tIns="0" rIns="0" bIns="0" rtlCol="0" anchor="t">
            <a:spAutoFit/>
          </a:bodyPr>
          <a:lstStyle/>
          <a:p>
            <a:pPr algn="ctr">
              <a:lnSpc>
                <a:spcPts val="9999"/>
              </a:lnSpc>
            </a:pPr>
            <a:r>
              <a:rPr lang="en-US" sz="9999">
                <a:solidFill>
                  <a:srgbClr val="2D3526"/>
                </a:solidFill>
                <a:latin typeface="TAN Pearl"/>
              </a:rPr>
              <a:t>Etape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DC5A7"/>
        </a:solidFill>
        <a:effectLst/>
      </p:bgPr>
    </p:bg>
    <p:spTree>
      <p:nvGrpSpPr>
        <p:cNvPr id="1" name=""/>
        <p:cNvGrpSpPr/>
        <p:nvPr/>
      </p:nvGrpSpPr>
      <p:grpSpPr>
        <a:xfrm>
          <a:off x="0" y="0"/>
          <a:ext cx="0" cy="0"/>
          <a:chOff x="0" y="0"/>
          <a:chExt cx="0" cy="0"/>
        </a:xfrm>
      </p:grpSpPr>
      <p:sp>
        <p:nvSpPr>
          <p:cNvPr id="2" name="AutoShape 2"/>
          <p:cNvSpPr/>
          <p:nvPr/>
        </p:nvSpPr>
        <p:spPr>
          <a:xfrm>
            <a:off x="-30108" y="5035884"/>
            <a:ext cx="18348217" cy="19050"/>
          </a:xfrm>
          <a:prstGeom prst="line">
            <a:avLst/>
          </a:prstGeom>
          <a:ln w="38100" cap="flat">
            <a:solidFill>
              <a:srgbClr val="5D6C51"/>
            </a:solidFill>
            <a:prstDash val="solid"/>
            <a:headEnd type="none" w="sm" len="sm"/>
            <a:tailEnd type="none" w="sm" len="sm"/>
          </a:ln>
        </p:spPr>
      </p:sp>
      <p:grpSp>
        <p:nvGrpSpPr>
          <p:cNvPr id="3" name="Group 3"/>
          <p:cNvGrpSpPr/>
          <p:nvPr/>
        </p:nvGrpSpPr>
        <p:grpSpPr>
          <a:xfrm>
            <a:off x="2558298" y="4436482"/>
            <a:ext cx="1236904" cy="123690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6C51"/>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315852" y="4436482"/>
            <a:ext cx="1236904" cy="12369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6C51"/>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073407" y="4436482"/>
            <a:ext cx="1236904" cy="12369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6C51"/>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3830961" y="4436482"/>
            <a:ext cx="1236904" cy="12369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6C51"/>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43641" y="6015254"/>
            <a:ext cx="2551890" cy="2528231"/>
            <a:chOff x="0" y="0"/>
            <a:chExt cx="672103" cy="665871"/>
          </a:xfrm>
        </p:grpSpPr>
        <p:sp>
          <p:nvSpPr>
            <p:cNvPr id="16" name="Freeform 16"/>
            <p:cNvSpPr/>
            <p:nvPr/>
          </p:nvSpPr>
          <p:spPr>
            <a:xfrm>
              <a:off x="0" y="0"/>
              <a:ext cx="672103" cy="665871"/>
            </a:xfrm>
            <a:custGeom>
              <a:avLst/>
              <a:gdLst/>
              <a:ahLst/>
              <a:cxnLst/>
              <a:rect l="l" t="t" r="r" b="b"/>
              <a:pathLst>
                <a:path w="672103" h="665871">
                  <a:moveTo>
                    <a:pt x="154724" y="0"/>
                  </a:moveTo>
                  <a:lnTo>
                    <a:pt x="517379" y="0"/>
                  </a:lnTo>
                  <a:cubicBezTo>
                    <a:pt x="558414" y="0"/>
                    <a:pt x="597769" y="16301"/>
                    <a:pt x="626785" y="45318"/>
                  </a:cubicBezTo>
                  <a:cubicBezTo>
                    <a:pt x="655802" y="74334"/>
                    <a:pt x="672103" y="113688"/>
                    <a:pt x="672103" y="154724"/>
                  </a:cubicBezTo>
                  <a:lnTo>
                    <a:pt x="672103" y="511148"/>
                  </a:lnTo>
                  <a:cubicBezTo>
                    <a:pt x="672103" y="552183"/>
                    <a:pt x="655802" y="591538"/>
                    <a:pt x="626785" y="620554"/>
                  </a:cubicBezTo>
                  <a:cubicBezTo>
                    <a:pt x="597769" y="649570"/>
                    <a:pt x="558414" y="665871"/>
                    <a:pt x="517379" y="665871"/>
                  </a:cubicBezTo>
                  <a:lnTo>
                    <a:pt x="154724" y="665871"/>
                  </a:lnTo>
                  <a:cubicBezTo>
                    <a:pt x="113688" y="665871"/>
                    <a:pt x="74334" y="649570"/>
                    <a:pt x="45318" y="620554"/>
                  </a:cubicBezTo>
                  <a:cubicBezTo>
                    <a:pt x="16301" y="591538"/>
                    <a:pt x="0" y="552183"/>
                    <a:pt x="0" y="511148"/>
                  </a:cubicBezTo>
                  <a:lnTo>
                    <a:pt x="0" y="154724"/>
                  </a:lnTo>
                  <a:cubicBezTo>
                    <a:pt x="0" y="113688"/>
                    <a:pt x="16301" y="74334"/>
                    <a:pt x="45318" y="45318"/>
                  </a:cubicBezTo>
                  <a:cubicBezTo>
                    <a:pt x="74334" y="16301"/>
                    <a:pt x="113688" y="0"/>
                    <a:pt x="154724" y="0"/>
                  </a:cubicBezTo>
                  <a:close/>
                </a:path>
              </a:pathLst>
            </a:custGeom>
            <a:solidFill>
              <a:srgbClr val="2D3526"/>
            </a:solidFill>
          </p:spPr>
        </p:sp>
        <p:sp>
          <p:nvSpPr>
            <p:cNvPr id="17" name="TextBox 17"/>
            <p:cNvSpPr txBox="1"/>
            <p:nvPr/>
          </p:nvSpPr>
          <p:spPr>
            <a:xfrm>
              <a:off x="0" y="-38100"/>
              <a:ext cx="672103" cy="703971"/>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415914" y="6015254"/>
            <a:ext cx="2551890" cy="2528231"/>
            <a:chOff x="0" y="0"/>
            <a:chExt cx="672103" cy="665871"/>
          </a:xfrm>
        </p:grpSpPr>
        <p:sp>
          <p:nvSpPr>
            <p:cNvPr id="19" name="Freeform 19"/>
            <p:cNvSpPr/>
            <p:nvPr/>
          </p:nvSpPr>
          <p:spPr>
            <a:xfrm>
              <a:off x="0" y="0"/>
              <a:ext cx="672103" cy="665871"/>
            </a:xfrm>
            <a:custGeom>
              <a:avLst/>
              <a:gdLst/>
              <a:ahLst/>
              <a:cxnLst/>
              <a:rect l="l" t="t" r="r" b="b"/>
              <a:pathLst>
                <a:path w="672103" h="665871">
                  <a:moveTo>
                    <a:pt x="154724" y="0"/>
                  </a:moveTo>
                  <a:lnTo>
                    <a:pt x="517379" y="0"/>
                  </a:lnTo>
                  <a:cubicBezTo>
                    <a:pt x="558414" y="0"/>
                    <a:pt x="597769" y="16301"/>
                    <a:pt x="626785" y="45318"/>
                  </a:cubicBezTo>
                  <a:cubicBezTo>
                    <a:pt x="655802" y="74334"/>
                    <a:pt x="672103" y="113688"/>
                    <a:pt x="672103" y="154724"/>
                  </a:cubicBezTo>
                  <a:lnTo>
                    <a:pt x="672103" y="511148"/>
                  </a:lnTo>
                  <a:cubicBezTo>
                    <a:pt x="672103" y="552183"/>
                    <a:pt x="655802" y="591538"/>
                    <a:pt x="626785" y="620554"/>
                  </a:cubicBezTo>
                  <a:cubicBezTo>
                    <a:pt x="597769" y="649570"/>
                    <a:pt x="558414" y="665871"/>
                    <a:pt x="517379" y="665871"/>
                  </a:cubicBezTo>
                  <a:lnTo>
                    <a:pt x="154724" y="665871"/>
                  </a:lnTo>
                  <a:cubicBezTo>
                    <a:pt x="113688" y="665871"/>
                    <a:pt x="74334" y="649570"/>
                    <a:pt x="45318" y="620554"/>
                  </a:cubicBezTo>
                  <a:cubicBezTo>
                    <a:pt x="16301" y="591538"/>
                    <a:pt x="0" y="552183"/>
                    <a:pt x="0" y="511148"/>
                  </a:cubicBezTo>
                  <a:lnTo>
                    <a:pt x="0" y="154724"/>
                  </a:lnTo>
                  <a:cubicBezTo>
                    <a:pt x="0" y="113688"/>
                    <a:pt x="16301" y="74334"/>
                    <a:pt x="45318" y="45318"/>
                  </a:cubicBezTo>
                  <a:cubicBezTo>
                    <a:pt x="74334" y="16301"/>
                    <a:pt x="113688" y="0"/>
                    <a:pt x="154724" y="0"/>
                  </a:cubicBezTo>
                  <a:close/>
                </a:path>
              </a:pathLst>
            </a:custGeom>
            <a:solidFill>
              <a:srgbClr val="2D3526"/>
            </a:solidFill>
          </p:spPr>
        </p:sp>
        <p:sp>
          <p:nvSpPr>
            <p:cNvPr id="20" name="TextBox 20"/>
            <p:cNvSpPr txBox="1"/>
            <p:nvPr/>
          </p:nvSpPr>
          <p:spPr>
            <a:xfrm>
              <a:off x="0" y="-38100"/>
              <a:ext cx="672103" cy="703971"/>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5658359" y="6015254"/>
            <a:ext cx="2551890" cy="2528231"/>
            <a:chOff x="0" y="0"/>
            <a:chExt cx="672103" cy="665871"/>
          </a:xfrm>
        </p:grpSpPr>
        <p:sp>
          <p:nvSpPr>
            <p:cNvPr id="22" name="Freeform 22"/>
            <p:cNvSpPr/>
            <p:nvPr/>
          </p:nvSpPr>
          <p:spPr>
            <a:xfrm>
              <a:off x="0" y="0"/>
              <a:ext cx="672103" cy="665871"/>
            </a:xfrm>
            <a:custGeom>
              <a:avLst/>
              <a:gdLst/>
              <a:ahLst/>
              <a:cxnLst/>
              <a:rect l="l" t="t" r="r" b="b"/>
              <a:pathLst>
                <a:path w="672103" h="665871">
                  <a:moveTo>
                    <a:pt x="154724" y="0"/>
                  </a:moveTo>
                  <a:lnTo>
                    <a:pt x="517379" y="0"/>
                  </a:lnTo>
                  <a:cubicBezTo>
                    <a:pt x="558414" y="0"/>
                    <a:pt x="597769" y="16301"/>
                    <a:pt x="626785" y="45318"/>
                  </a:cubicBezTo>
                  <a:cubicBezTo>
                    <a:pt x="655802" y="74334"/>
                    <a:pt x="672103" y="113688"/>
                    <a:pt x="672103" y="154724"/>
                  </a:cubicBezTo>
                  <a:lnTo>
                    <a:pt x="672103" y="511148"/>
                  </a:lnTo>
                  <a:cubicBezTo>
                    <a:pt x="672103" y="552183"/>
                    <a:pt x="655802" y="591538"/>
                    <a:pt x="626785" y="620554"/>
                  </a:cubicBezTo>
                  <a:cubicBezTo>
                    <a:pt x="597769" y="649570"/>
                    <a:pt x="558414" y="665871"/>
                    <a:pt x="517379" y="665871"/>
                  </a:cubicBezTo>
                  <a:lnTo>
                    <a:pt x="154724" y="665871"/>
                  </a:lnTo>
                  <a:cubicBezTo>
                    <a:pt x="113688" y="665871"/>
                    <a:pt x="74334" y="649570"/>
                    <a:pt x="45318" y="620554"/>
                  </a:cubicBezTo>
                  <a:cubicBezTo>
                    <a:pt x="16301" y="591538"/>
                    <a:pt x="0" y="552183"/>
                    <a:pt x="0" y="511148"/>
                  </a:cubicBezTo>
                  <a:lnTo>
                    <a:pt x="0" y="154724"/>
                  </a:lnTo>
                  <a:cubicBezTo>
                    <a:pt x="0" y="113688"/>
                    <a:pt x="16301" y="74334"/>
                    <a:pt x="45318" y="45318"/>
                  </a:cubicBezTo>
                  <a:cubicBezTo>
                    <a:pt x="74334" y="16301"/>
                    <a:pt x="113688" y="0"/>
                    <a:pt x="154724" y="0"/>
                  </a:cubicBezTo>
                  <a:close/>
                </a:path>
              </a:pathLst>
            </a:custGeom>
            <a:solidFill>
              <a:srgbClr val="2D3526"/>
            </a:solidFill>
          </p:spPr>
        </p:sp>
        <p:sp>
          <p:nvSpPr>
            <p:cNvPr id="23" name="TextBox 23"/>
            <p:cNvSpPr txBox="1"/>
            <p:nvPr/>
          </p:nvSpPr>
          <p:spPr>
            <a:xfrm>
              <a:off x="0" y="-38100"/>
              <a:ext cx="672103" cy="703971"/>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177479" y="6015254"/>
            <a:ext cx="2551890" cy="2528231"/>
            <a:chOff x="0" y="0"/>
            <a:chExt cx="672103" cy="665871"/>
          </a:xfrm>
        </p:grpSpPr>
        <p:sp>
          <p:nvSpPr>
            <p:cNvPr id="25" name="Freeform 25"/>
            <p:cNvSpPr/>
            <p:nvPr/>
          </p:nvSpPr>
          <p:spPr>
            <a:xfrm>
              <a:off x="0" y="0"/>
              <a:ext cx="672103" cy="665871"/>
            </a:xfrm>
            <a:custGeom>
              <a:avLst/>
              <a:gdLst/>
              <a:ahLst/>
              <a:cxnLst/>
              <a:rect l="l" t="t" r="r" b="b"/>
              <a:pathLst>
                <a:path w="672103" h="665871">
                  <a:moveTo>
                    <a:pt x="154724" y="0"/>
                  </a:moveTo>
                  <a:lnTo>
                    <a:pt x="517379" y="0"/>
                  </a:lnTo>
                  <a:cubicBezTo>
                    <a:pt x="558414" y="0"/>
                    <a:pt x="597769" y="16301"/>
                    <a:pt x="626785" y="45318"/>
                  </a:cubicBezTo>
                  <a:cubicBezTo>
                    <a:pt x="655802" y="74334"/>
                    <a:pt x="672103" y="113688"/>
                    <a:pt x="672103" y="154724"/>
                  </a:cubicBezTo>
                  <a:lnTo>
                    <a:pt x="672103" y="511148"/>
                  </a:lnTo>
                  <a:cubicBezTo>
                    <a:pt x="672103" y="552183"/>
                    <a:pt x="655802" y="591538"/>
                    <a:pt x="626785" y="620554"/>
                  </a:cubicBezTo>
                  <a:cubicBezTo>
                    <a:pt x="597769" y="649570"/>
                    <a:pt x="558414" y="665871"/>
                    <a:pt x="517379" y="665871"/>
                  </a:cubicBezTo>
                  <a:lnTo>
                    <a:pt x="154724" y="665871"/>
                  </a:lnTo>
                  <a:cubicBezTo>
                    <a:pt x="113688" y="665871"/>
                    <a:pt x="74334" y="649570"/>
                    <a:pt x="45318" y="620554"/>
                  </a:cubicBezTo>
                  <a:cubicBezTo>
                    <a:pt x="16301" y="591538"/>
                    <a:pt x="0" y="552183"/>
                    <a:pt x="0" y="511148"/>
                  </a:cubicBezTo>
                  <a:lnTo>
                    <a:pt x="0" y="154724"/>
                  </a:lnTo>
                  <a:cubicBezTo>
                    <a:pt x="0" y="113688"/>
                    <a:pt x="16301" y="74334"/>
                    <a:pt x="45318" y="45318"/>
                  </a:cubicBezTo>
                  <a:cubicBezTo>
                    <a:pt x="74334" y="16301"/>
                    <a:pt x="113688" y="0"/>
                    <a:pt x="154724" y="0"/>
                  </a:cubicBezTo>
                  <a:close/>
                </a:path>
              </a:pathLst>
            </a:custGeom>
            <a:solidFill>
              <a:srgbClr val="2D3526"/>
            </a:solidFill>
          </p:spPr>
        </p:sp>
        <p:sp>
          <p:nvSpPr>
            <p:cNvPr id="26" name="TextBox 26"/>
            <p:cNvSpPr txBox="1"/>
            <p:nvPr/>
          </p:nvSpPr>
          <p:spPr>
            <a:xfrm>
              <a:off x="0" y="-38100"/>
              <a:ext cx="672103" cy="703971"/>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2331382" y="1648832"/>
            <a:ext cx="13625237" cy="1425574"/>
          </a:xfrm>
          <a:prstGeom prst="rect">
            <a:avLst/>
          </a:prstGeom>
        </p:spPr>
        <p:txBody>
          <a:bodyPr lIns="0" tIns="0" rIns="0" bIns="0" rtlCol="0" anchor="t">
            <a:spAutoFit/>
          </a:bodyPr>
          <a:lstStyle/>
          <a:p>
            <a:pPr algn="ctr">
              <a:lnSpc>
                <a:spcPts val="9999"/>
              </a:lnSpc>
            </a:pPr>
            <a:r>
              <a:rPr lang="en-US" sz="9999">
                <a:solidFill>
                  <a:srgbClr val="2D3526"/>
                </a:solidFill>
                <a:latin typeface="TAN Pearl"/>
              </a:rPr>
              <a:t>Materiale folosite</a:t>
            </a:r>
          </a:p>
        </p:txBody>
      </p:sp>
      <p:sp>
        <p:nvSpPr>
          <p:cNvPr id="28" name="TextBox 28"/>
          <p:cNvSpPr txBox="1"/>
          <p:nvPr/>
        </p:nvSpPr>
        <p:spPr>
          <a:xfrm>
            <a:off x="2704807" y="4842209"/>
            <a:ext cx="943886" cy="539750"/>
          </a:xfrm>
          <a:prstGeom prst="rect">
            <a:avLst/>
          </a:prstGeom>
        </p:spPr>
        <p:txBody>
          <a:bodyPr lIns="0" tIns="0" rIns="0" bIns="0" rtlCol="0" anchor="t">
            <a:spAutoFit/>
          </a:bodyPr>
          <a:lstStyle/>
          <a:p>
            <a:pPr algn="ctr">
              <a:lnSpc>
                <a:spcPts val="3999"/>
              </a:lnSpc>
            </a:pPr>
            <a:r>
              <a:rPr lang="en-US" sz="3999">
                <a:solidFill>
                  <a:srgbClr val="FFFFFF"/>
                </a:solidFill>
                <a:latin typeface="The Seasons"/>
              </a:rPr>
              <a:t>1</a:t>
            </a:r>
          </a:p>
        </p:txBody>
      </p:sp>
      <p:sp>
        <p:nvSpPr>
          <p:cNvPr id="29" name="TextBox 29"/>
          <p:cNvSpPr txBox="1"/>
          <p:nvPr/>
        </p:nvSpPr>
        <p:spPr>
          <a:xfrm>
            <a:off x="6462361" y="4842209"/>
            <a:ext cx="943886" cy="539750"/>
          </a:xfrm>
          <a:prstGeom prst="rect">
            <a:avLst/>
          </a:prstGeom>
        </p:spPr>
        <p:txBody>
          <a:bodyPr lIns="0" tIns="0" rIns="0" bIns="0" rtlCol="0" anchor="t">
            <a:spAutoFit/>
          </a:bodyPr>
          <a:lstStyle/>
          <a:p>
            <a:pPr algn="ctr">
              <a:lnSpc>
                <a:spcPts val="3999"/>
              </a:lnSpc>
            </a:pPr>
            <a:r>
              <a:rPr lang="en-US" sz="3999">
                <a:solidFill>
                  <a:srgbClr val="FFFFFF"/>
                </a:solidFill>
                <a:latin typeface="The Seasons"/>
              </a:rPr>
              <a:t>2</a:t>
            </a:r>
          </a:p>
        </p:txBody>
      </p:sp>
      <p:sp>
        <p:nvSpPr>
          <p:cNvPr id="30" name="TextBox 30"/>
          <p:cNvSpPr txBox="1"/>
          <p:nvPr/>
        </p:nvSpPr>
        <p:spPr>
          <a:xfrm>
            <a:off x="10219916" y="4818396"/>
            <a:ext cx="943886" cy="539750"/>
          </a:xfrm>
          <a:prstGeom prst="rect">
            <a:avLst/>
          </a:prstGeom>
        </p:spPr>
        <p:txBody>
          <a:bodyPr lIns="0" tIns="0" rIns="0" bIns="0" rtlCol="0" anchor="t">
            <a:spAutoFit/>
          </a:bodyPr>
          <a:lstStyle/>
          <a:p>
            <a:pPr algn="ctr">
              <a:lnSpc>
                <a:spcPts val="3999"/>
              </a:lnSpc>
            </a:pPr>
            <a:r>
              <a:rPr lang="en-US" sz="3999">
                <a:solidFill>
                  <a:srgbClr val="FFFFFF"/>
                </a:solidFill>
                <a:latin typeface="The Seasons"/>
              </a:rPr>
              <a:t>3</a:t>
            </a:r>
          </a:p>
        </p:txBody>
      </p:sp>
      <p:sp>
        <p:nvSpPr>
          <p:cNvPr id="31" name="TextBox 31"/>
          <p:cNvSpPr txBox="1"/>
          <p:nvPr/>
        </p:nvSpPr>
        <p:spPr>
          <a:xfrm>
            <a:off x="13977470" y="4866021"/>
            <a:ext cx="943886" cy="539750"/>
          </a:xfrm>
          <a:prstGeom prst="rect">
            <a:avLst/>
          </a:prstGeom>
        </p:spPr>
        <p:txBody>
          <a:bodyPr lIns="0" tIns="0" rIns="0" bIns="0" rtlCol="0" anchor="t">
            <a:spAutoFit/>
          </a:bodyPr>
          <a:lstStyle/>
          <a:p>
            <a:pPr algn="ctr">
              <a:lnSpc>
                <a:spcPts val="3999"/>
              </a:lnSpc>
            </a:pPr>
            <a:r>
              <a:rPr lang="en-US" sz="3999">
                <a:solidFill>
                  <a:srgbClr val="FFFFFF"/>
                </a:solidFill>
                <a:latin typeface="The Seasons"/>
              </a:rPr>
              <a:t>4</a:t>
            </a:r>
          </a:p>
        </p:txBody>
      </p:sp>
      <p:sp>
        <p:nvSpPr>
          <p:cNvPr id="32" name="TextBox 32"/>
          <p:cNvSpPr txBox="1"/>
          <p:nvPr/>
        </p:nvSpPr>
        <p:spPr>
          <a:xfrm>
            <a:off x="729829" y="6930686"/>
            <a:ext cx="4779513" cy="830531"/>
          </a:xfrm>
          <a:prstGeom prst="rect">
            <a:avLst/>
          </a:prstGeom>
        </p:spPr>
        <p:txBody>
          <a:bodyPr lIns="0" tIns="0" rIns="0" bIns="0" rtlCol="0" anchor="t">
            <a:spAutoFit/>
          </a:bodyPr>
          <a:lstStyle/>
          <a:p>
            <a:pPr algn="ctr">
              <a:lnSpc>
                <a:spcPts val="6722"/>
              </a:lnSpc>
            </a:pPr>
            <a:r>
              <a:rPr lang="en-US" sz="4801" spc="-96">
                <a:solidFill>
                  <a:srgbClr val="FFFFFF"/>
                </a:solidFill>
                <a:latin typeface="The Seasons"/>
              </a:rPr>
              <a:t>2 cartofi</a:t>
            </a:r>
          </a:p>
        </p:txBody>
      </p:sp>
      <p:sp>
        <p:nvSpPr>
          <p:cNvPr id="33" name="TextBox 33"/>
          <p:cNvSpPr txBox="1"/>
          <p:nvPr/>
        </p:nvSpPr>
        <p:spPr>
          <a:xfrm>
            <a:off x="9627295" y="6506799"/>
            <a:ext cx="2221710" cy="1678305"/>
          </a:xfrm>
          <a:prstGeom prst="rect">
            <a:avLst/>
          </a:prstGeom>
        </p:spPr>
        <p:txBody>
          <a:bodyPr lIns="0" tIns="0" rIns="0" bIns="0" rtlCol="0" anchor="t">
            <a:spAutoFit/>
          </a:bodyPr>
          <a:lstStyle/>
          <a:p>
            <a:pPr algn="ctr">
              <a:lnSpc>
                <a:spcPts val="6719"/>
              </a:lnSpc>
            </a:pPr>
            <a:r>
              <a:rPr lang="en-US" sz="4800" spc="-96">
                <a:solidFill>
                  <a:srgbClr val="FFFFFF"/>
                </a:solidFill>
                <a:latin typeface="The Seasons"/>
              </a:rPr>
              <a:t>2 tije de zinc</a:t>
            </a:r>
          </a:p>
        </p:txBody>
      </p:sp>
      <p:sp>
        <p:nvSpPr>
          <p:cNvPr id="34" name="TextBox 34"/>
          <p:cNvSpPr txBox="1"/>
          <p:nvPr/>
        </p:nvSpPr>
        <p:spPr>
          <a:xfrm>
            <a:off x="5450974" y="6506799"/>
            <a:ext cx="2909496" cy="1678305"/>
          </a:xfrm>
          <a:prstGeom prst="rect">
            <a:avLst/>
          </a:prstGeom>
        </p:spPr>
        <p:txBody>
          <a:bodyPr lIns="0" tIns="0" rIns="0" bIns="0" rtlCol="0" anchor="t">
            <a:spAutoFit/>
          </a:bodyPr>
          <a:lstStyle/>
          <a:p>
            <a:pPr algn="ctr">
              <a:lnSpc>
                <a:spcPts val="6719"/>
              </a:lnSpc>
            </a:pPr>
            <a:r>
              <a:rPr lang="en-US" sz="4799" spc="-95">
                <a:solidFill>
                  <a:srgbClr val="FFFFFF"/>
                </a:solidFill>
                <a:latin typeface="The Seasons"/>
              </a:rPr>
              <a:t>2 tije de cupru</a:t>
            </a:r>
          </a:p>
        </p:txBody>
      </p:sp>
      <p:sp>
        <p:nvSpPr>
          <p:cNvPr id="35" name="TextBox 35"/>
          <p:cNvSpPr txBox="1"/>
          <p:nvPr/>
        </p:nvSpPr>
        <p:spPr>
          <a:xfrm>
            <a:off x="13391991" y="6191978"/>
            <a:ext cx="2122866" cy="2194390"/>
          </a:xfrm>
          <a:prstGeom prst="rect">
            <a:avLst/>
          </a:prstGeom>
        </p:spPr>
        <p:txBody>
          <a:bodyPr lIns="0" tIns="0" rIns="0" bIns="0" rtlCol="0" anchor="t">
            <a:spAutoFit/>
          </a:bodyPr>
          <a:lstStyle/>
          <a:p>
            <a:pPr algn="ctr">
              <a:lnSpc>
                <a:spcPts val="5852"/>
              </a:lnSpc>
            </a:pPr>
            <a:r>
              <a:rPr lang="en-US" sz="4180" spc="-83">
                <a:solidFill>
                  <a:srgbClr val="FFFFFF"/>
                </a:solidFill>
                <a:latin typeface="The Seasons"/>
              </a:rPr>
              <a:t>un cablu de cupru  și un bec</a:t>
            </a:r>
          </a:p>
        </p:txBody>
      </p:sp>
      <p:sp>
        <p:nvSpPr>
          <p:cNvPr id="36" name="Freeform 36"/>
          <p:cNvSpPr/>
          <p:nvPr/>
        </p:nvSpPr>
        <p:spPr>
          <a:xfrm>
            <a:off x="-2009983" y="-2644286"/>
            <a:ext cx="6693369" cy="3672986"/>
          </a:xfrm>
          <a:custGeom>
            <a:avLst/>
            <a:gdLst/>
            <a:ahLst/>
            <a:cxnLst/>
            <a:rect l="l" t="t" r="r" b="b"/>
            <a:pathLst>
              <a:path w="6693369" h="3672986">
                <a:moveTo>
                  <a:pt x="0" y="0"/>
                </a:moveTo>
                <a:lnTo>
                  <a:pt x="6693370" y="0"/>
                </a:lnTo>
                <a:lnTo>
                  <a:pt x="6693370" y="3672986"/>
                </a:lnTo>
                <a:lnTo>
                  <a:pt x="0" y="36729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7" name="Freeform 37"/>
          <p:cNvSpPr/>
          <p:nvPr/>
        </p:nvSpPr>
        <p:spPr>
          <a:xfrm>
            <a:off x="13293698" y="9258300"/>
            <a:ext cx="6693369" cy="3672986"/>
          </a:xfrm>
          <a:custGeom>
            <a:avLst/>
            <a:gdLst/>
            <a:ahLst/>
            <a:cxnLst/>
            <a:rect l="l" t="t" r="r" b="b"/>
            <a:pathLst>
              <a:path w="6693369" h="3672986">
                <a:moveTo>
                  <a:pt x="0" y="0"/>
                </a:moveTo>
                <a:lnTo>
                  <a:pt x="6693369" y="0"/>
                </a:lnTo>
                <a:lnTo>
                  <a:pt x="6693369" y="3672986"/>
                </a:lnTo>
                <a:lnTo>
                  <a:pt x="0" y="36729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DC5A7"/>
        </a:solidFill>
        <a:effectLst/>
      </p:bgPr>
    </p:bg>
    <p:spTree>
      <p:nvGrpSpPr>
        <p:cNvPr id="1" name=""/>
        <p:cNvGrpSpPr/>
        <p:nvPr/>
      </p:nvGrpSpPr>
      <p:grpSpPr>
        <a:xfrm>
          <a:off x="0" y="0"/>
          <a:ext cx="0" cy="0"/>
          <a:chOff x="0" y="0"/>
          <a:chExt cx="0" cy="0"/>
        </a:xfrm>
      </p:grpSpPr>
      <p:grpSp>
        <p:nvGrpSpPr>
          <p:cNvPr id="2" name="Group 2"/>
          <p:cNvGrpSpPr/>
          <p:nvPr/>
        </p:nvGrpSpPr>
        <p:grpSpPr>
          <a:xfrm>
            <a:off x="1175854" y="3188581"/>
            <a:ext cx="15936291" cy="5864679"/>
            <a:chOff x="0" y="0"/>
            <a:chExt cx="4197212" cy="1544607"/>
          </a:xfrm>
        </p:grpSpPr>
        <p:sp>
          <p:nvSpPr>
            <p:cNvPr id="3" name="Freeform 3"/>
            <p:cNvSpPr/>
            <p:nvPr/>
          </p:nvSpPr>
          <p:spPr>
            <a:xfrm>
              <a:off x="0" y="0"/>
              <a:ext cx="4197212" cy="1544607"/>
            </a:xfrm>
            <a:custGeom>
              <a:avLst/>
              <a:gdLst/>
              <a:ahLst/>
              <a:cxnLst/>
              <a:rect l="l" t="t" r="r" b="b"/>
              <a:pathLst>
                <a:path w="4197212" h="1544607">
                  <a:moveTo>
                    <a:pt x="24776" y="0"/>
                  </a:moveTo>
                  <a:lnTo>
                    <a:pt x="4172436" y="0"/>
                  </a:lnTo>
                  <a:cubicBezTo>
                    <a:pt x="4179007" y="0"/>
                    <a:pt x="4185309" y="2610"/>
                    <a:pt x="4189956" y="7257"/>
                  </a:cubicBezTo>
                  <a:cubicBezTo>
                    <a:pt x="4194602" y="11903"/>
                    <a:pt x="4197212" y="18205"/>
                    <a:pt x="4197212" y="24776"/>
                  </a:cubicBezTo>
                  <a:lnTo>
                    <a:pt x="4197212" y="1519831"/>
                  </a:lnTo>
                  <a:cubicBezTo>
                    <a:pt x="4197212" y="1533514"/>
                    <a:pt x="4186120" y="1544607"/>
                    <a:pt x="4172436" y="1544607"/>
                  </a:cubicBezTo>
                  <a:lnTo>
                    <a:pt x="24776" y="1544607"/>
                  </a:lnTo>
                  <a:cubicBezTo>
                    <a:pt x="18205" y="1544607"/>
                    <a:pt x="11903" y="1541996"/>
                    <a:pt x="7257" y="1537350"/>
                  </a:cubicBezTo>
                  <a:cubicBezTo>
                    <a:pt x="2610" y="1532704"/>
                    <a:pt x="0" y="1526402"/>
                    <a:pt x="0" y="1519831"/>
                  </a:cubicBezTo>
                  <a:lnTo>
                    <a:pt x="0" y="24776"/>
                  </a:lnTo>
                  <a:cubicBezTo>
                    <a:pt x="0" y="18205"/>
                    <a:pt x="2610" y="11903"/>
                    <a:pt x="7257" y="7257"/>
                  </a:cubicBezTo>
                  <a:cubicBezTo>
                    <a:pt x="11903" y="2610"/>
                    <a:pt x="18205" y="0"/>
                    <a:pt x="24776" y="0"/>
                  </a:cubicBezTo>
                  <a:close/>
                </a:path>
              </a:pathLst>
            </a:custGeom>
            <a:solidFill>
              <a:srgbClr val="2D3526"/>
            </a:solidFill>
          </p:spPr>
        </p:sp>
        <p:sp>
          <p:nvSpPr>
            <p:cNvPr id="4" name="TextBox 4"/>
            <p:cNvSpPr txBox="1"/>
            <p:nvPr/>
          </p:nvSpPr>
          <p:spPr>
            <a:xfrm>
              <a:off x="0" y="-38100"/>
              <a:ext cx="4197212" cy="158270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054304" y="3303108"/>
            <a:ext cx="14179392" cy="5559425"/>
          </a:xfrm>
          <a:prstGeom prst="rect">
            <a:avLst/>
          </a:prstGeom>
        </p:spPr>
        <p:txBody>
          <a:bodyPr lIns="0" tIns="0" rIns="0" bIns="0" rtlCol="0" anchor="t">
            <a:spAutoFit/>
          </a:bodyPr>
          <a:lstStyle/>
          <a:p>
            <a:pPr algn="ctr">
              <a:lnSpc>
                <a:spcPts val="4900"/>
              </a:lnSpc>
            </a:pPr>
            <a:r>
              <a:rPr lang="en-US" sz="3500" spc="-70">
                <a:solidFill>
                  <a:srgbClr val="FFFFFF"/>
                </a:solidFill>
                <a:latin typeface="The Seasons"/>
              </a:rPr>
              <a:t> Statisticile arată că în fiecare an se produc în jur de 360 de milioane de tone de cartofi în întreaga lume. Aceste legume sunt ușor de depozitat, rezistă mult timp, iar procesul de cultivare nu este costisitor.</a:t>
            </a:r>
          </a:p>
          <a:p>
            <a:pPr algn="ctr">
              <a:lnSpc>
                <a:spcPts val="4900"/>
              </a:lnSpc>
            </a:pPr>
            <a:r>
              <a:rPr lang="en-US" sz="3500" spc="-70">
                <a:solidFill>
                  <a:srgbClr val="FFFFFF"/>
                </a:solidFill>
                <a:latin typeface="The Seasons"/>
              </a:rPr>
              <a:t> Tocmai din aceste motive, acest tip de tehnologie poate fi ușor de dezvoltat și implementat în zonele în care nu există acces la rețele energetice.</a:t>
            </a:r>
          </a:p>
          <a:p>
            <a:pPr algn="ctr">
              <a:lnSpc>
                <a:spcPts val="4900"/>
              </a:lnSpc>
            </a:pPr>
            <a:r>
              <a:rPr lang="en-US" sz="3500" spc="-70">
                <a:solidFill>
                  <a:srgbClr val="FFFFFF"/>
                </a:solidFill>
                <a:latin typeface="The Seasons"/>
              </a:rPr>
              <a:t> Fabricarea tijelor de zinc sau de cupru este, de asemenea, mai ieftină decât a unei lămpi cu gaz.</a:t>
            </a:r>
          </a:p>
          <a:p>
            <a:pPr algn="ctr">
              <a:lnSpc>
                <a:spcPts val="4900"/>
              </a:lnSpc>
            </a:pPr>
            <a:endParaRPr lang="en-US" sz="3500" spc="-70">
              <a:solidFill>
                <a:srgbClr val="FFFFFF"/>
              </a:solidFill>
              <a:latin typeface="The Seasons"/>
            </a:endParaRPr>
          </a:p>
        </p:txBody>
      </p:sp>
      <p:sp>
        <p:nvSpPr>
          <p:cNvPr id="6" name="TextBox 6"/>
          <p:cNvSpPr txBox="1"/>
          <p:nvPr/>
        </p:nvSpPr>
        <p:spPr>
          <a:xfrm>
            <a:off x="3090627" y="1328990"/>
            <a:ext cx="12106746" cy="1425574"/>
          </a:xfrm>
          <a:prstGeom prst="rect">
            <a:avLst/>
          </a:prstGeom>
        </p:spPr>
        <p:txBody>
          <a:bodyPr lIns="0" tIns="0" rIns="0" bIns="0" rtlCol="0" anchor="t">
            <a:spAutoFit/>
          </a:bodyPr>
          <a:lstStyle/>
          <a:p>
            <a:pPr algn="ctr">
              <a:lnSpc>
                <a:spcPts val="9999"/>
              </a:lnSpc>
            </a:pPr>
            <a:r>
              <a:rPr lang="en-US" sz="9999">
                <a:solidFill>
                  <a:srgbClr val="2D3526"/>
                </a:solidFill>
                <a:latin typeface="TAN Pearl"/>
              </a:rPr>
              <a:t>Concluzii</a:t>
            </a:r>
          </a:p>
        </p:txBody>
      </p:sp>
      <p:sp>
        <p:nvSpPr>
          <p:cNvPr id="7" name="Freeform 7"/>
          <p:cNvSpPr/>
          <p:nvPr/>
        </p:nvSpPr>
        <p:spPr>
          <a:xfrm>
            <a:off x="-4639065" y="-918422"/>
            <a:ext cx="6693369" cy="3672986"/>
          </a:xfrm>
          <a:custGeom>
            <a:avLst/>
            <a:gdLst/>
            <a:ahLst/>
            <a:cxnLst/>
            <a:rect l="l" t="t" r="r" b="b"/>
            <a:pathLst>
              <a:path w="6693369" h="3672986">
                <a:moveTo>
                  <a:pt x="0" y="0"/>
                </a:moveTo>
                <a:lnTo>
                  <a:pt x="6693369" y="0"/>
                </a:lnTo>
                <a:lnTo>
                  <a:pt x="6693369" y="3672987"/>
                </a:lnTo>
                <a:lnTo>
                  <a:pt x="0" y="36729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TextBox 3"/>
          <p:cNvSpPr txBox="1"/>
          <p:nvPr/>
        </p:nvSpPr>
        <p:spPr>
          <a:xfrm>
            <a:off x="1028700" y="3520186"/>
            <a:ext cx="10262882" cy="2951354"/>
          </a:xfrm>
          <a:prstGeom prst="rect">
            <a:avLst/>
          </a:prstGeom>
        </p:spPr>
        <p:txBody>
          <a:bodyPr lIns="0" tIns="0" rIns="0" bIns="0" rtlCol="0" anchor="t">
            <a:spAutoFit/>
          </a:bodyPr>
          <a:lstStyle/>
          <a:p>
            <a:pPr>
              <a:lnSpc>
                <a:spcPts val="11679"/>
              </a:lnSpc>
            </a:pPr>
            <a:r>
              <a:rPr lang="en-US" sz="7786">
                <a:solidFill>
                  <a:srgbClr val="2D3526"/>
                </a:solidFill>
                <a:latin typeface="TAN Pearl"/>
              </a:rPr>
              <a:t>Vă mulțumesc pentru atenție!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350</Words>
  <Application>Microsoft Office PowerPoint</Application>
  <PresentationFormat>Custom</PresentationFormat>
  <Paragraphs>34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The Seasons</vt:lpstr>
      <vt:lpstr>Calibri</vt:lpstr>
      <vt:lpstr>TAN Pearl</vt:lpstr>
      <vt:lpstr>Arial</vt:lpstr>
      <vt:lpstr>The Seasons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 din cartofi</dc:title>
  <cp:lastModifiedBy>Microsoft account</cp:lastModifiedBy>
  <cp:revision>2</cp:revision>
  <dcterms:created xsi:type="dcterms:W3CDTF">2006-08-16T00:00:00Z</dcterms:created>
  <dcterms:modified xsi:type="dcterms:W3CDTF">2023-10-25T18:39:11Z</dcterms:modified>
  <dc:identifier>DAFyPsPVQnM</dc:identifier>
</cp:coreProperties>
</file>